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88" r:id="rId3"/>
  </p:sldMasterIdLst>
  <p:notesMasterIdLst>
    <p:notesMasterId r:id="rId44"/>
  </p:notesMasterIdLst>
  <p:sldIdLst>
    <p:sldId id="257" r:id="rId4"/>
    <p:sldId id="266" r:id="rId5"/>
    <p:sldId id="388" r:id="rId6"/>
    <p:sldId id="1712" r:id="rId7"/>
    <p:sldId id="1780" r:id="rId8"/>
    <p:sldId id="1713" r:id="rId9"/>
    <p:sldId id="1779" r:id="rId10"/>
    <p:sldId id="269" r:id="rId11"/>
    <p:sldId id="1714" r:id="rId12"/>
    <p:sldId id="273" r:id="rId13"/>
    <p:sldId id="274" r:id="rId14"/>
    <p:sldId id="1716" r:id="rId15"/>
    <p:sldId id="2049" r:id="rId16"/>
    <p:sldId id="2050" r:id="rId17"/>
    <p:sldId id="2051" r:id="rId18"/>
    <p:sldId id="1878" r:id="rId19"/>
    <p:sldId id="296" r:id="rId20"/>
    <p:sldId id="1750" r:id="rId21"/>
    <p:sldId id="1751" r:id="rId22"/>
    <p:sldId id="1752" r:id="rId23"/>
    <p:sldId id="1753" r:id="rId24"/>
    <p:sldId id="1754" r:id="rId25"/>
    <p:sldId id="1755" r:id="rId26"/>
    <p:sldId id="1756" r:id="rId27"/>
    <p:sldId id="1758" r:id="rId28"/>
    <p:sldId id="2584" r:id="rId29"/>
    <p:sldId id="1720" r:id="rId30"/>
    <p:sldId id="1804" r:id="rId31"/>
    <p:sldId id="1798" r:id="rId32"/>
    <p:sldId id="1797" r:id="rId33"/>
    <p:sldId id="1760" r:id="rId34"/>
    <p:sldId id="1763" r:id="rId35"/>
    <p:sldId id="347" r:id="rId36"/>
    <p:sldId id="302" r:id="rId37"/>
    <p:sldId id="385" r:id="rId38"/>
    <p:sldId id="377" r:id="rId39"/>
    <p:sldId id="363" r:id="rId40"/>
    <p:sldId id="365" r:id="rId41"/>
    <p:sldId id="2581" r:id="rId42"/>
    <p:sldId id="2583" r:id="rId43"/>
  </p:sldIdLst>
  <p:sldSz cx="12192000" cy="6858000"/>
  <p:notesSz cx="6950075" cy="923607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54" autoAdjust="0"/>
    <p:restoredTop sz="86432" autoAdjust="0"/>
  </p:normalViewPr>
  <p:slideViewPr>
    <p:cSldViewPr snapToGrid="0" snapToObjects="1">
      <p:cViewPr varScale="1">
        <p:scale>
          <a:sx n="126" d="100"/>
          <a:sy n="126" d="100"/>
        </p:scale>
        <p:origin x="162" y="5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4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bmti-csvr-fp\users\jpetricek\Marketing%20Promotion\Technology%20Brochure\2009%20Version\Chemotactic%20Differentia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bmti-csvr-fp\users\jpetricek\Marketing%20Promotion\Technology%20Brochure\2009%20Version\Proliferation%20Differential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bmti-csvr-fp\users\jpetricek\Marketing%20Promotion\Technology%20Brochure\2009%20Version\VEGF%20Upregulation.xlsx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Chart%20in%20Microsoft%20Office%20PowerPoint" TargetMode="External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lsolchaga\Desktop\Pinzur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ln w="12700">
          <a:solidFill>
            <a:prstClr val="black"/>
          </a:solidFill>
        </a:ln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sideWall>
      <c:thickness val="0"/>
      <c:spPr>
        <a:ln w="12700">
          <a:solidFill>
            <a:prstClr val="black"/>
          </a:solidFill>
        </a:ln>
      </c:spPr>
    </c:sideWall>
    <c:backWall>
      <c:thickness val="0"/>
      <c:spPr>
        <a:ln w="12700">
          <a:solidFill>
            <a:prstClr val="black"/>
          </a:solidFill>
        </a:ln>
      </c:spPr>
    </c:backWall>
    <c:plotArea>
      <c:layout>
        <c:manualLayout>
          <c:layoutTarget val="inner"/>
          <c:xMode val="edge"/>
          <c:yMode val="edge"/>
          <c:x val="0.12247812773403324"/>
          <c:y val="3.5216283060771292E-2"/>
          <c:w val="0.86054656362399162"/>
          <c:h val="0.821591964465980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Sheet1!$D$4</c:f>
              <c:strCache>
                <c:ptCount val="1"/>
                <c:pt idx="0">
                  <c:v>CI</c:v>
                </c:pt>
              </c:strCache>
            </c:strRef>
          </c:tx>
          <c:spPr>
            <a:solidFill>
              <a:srgbClr val="4F81BD"/>
            </a:solidFill>
            <a:ln>
              <a:solidFill>
                <a:prstClr val="black"/>
              </a:solidFill>
            </a:ln>
            <a:scene3d>
              <a:camera prst="orthographicFront"/>
              <a:lightRig rig="threePt" dir="t"/>
            </a:scene3d>
            <a:sp3d/>
          </c:spPr>
          <c:invertIfNegative val="0"/>
          <c:cat>
            <c:strRef>
              <c:f>Sheet1!$C$5:$C$9</c:f>
              <c:strCache>
                <c:ptCount val="5"/>
                <c:pt idx="0">
                  <c:v>rhTGF-β1</c:v>
                </c:pt>
                <c:pt idx="1">
                  <c:v>rhbFGF</c:v>
                </c:pt>
                <c:pt idx="2">
                  <c:v>rhBMP-2</c:v>
                </c:pt>
                <c:pt idx="3">
                  <c:v>rhBMP-4</c:v>
                </c:pt>
                <c:pt idx="4">
                  <c:v>rhPDGF-BB</c:v>
                </c:pt>
              </c:strCache>
            </c:strRef>
          </c:cat>
          <c:val>
            <c:numRef>
              <c:f>Sheet1!$D$5:$D$9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3.5</c:v>
                </c:pt>
                <c:pt idx="3">
                  <c:v>3.6</c:v>
                </c:pt>
                <c:pt idx="4">
                  <c:v>22.4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E2-C44B-93D3-D2081E7913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8468096"/>
        <c:axId val="68494464"/>
        <c:axId val="0"/>
      </c:bar3DChart>
      <c:catAx>
        <c:axId val="68468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800" b="1"/>
            </a:pPr>
            <a:endParaRPr lang="en-US"/>
          </a:p>
        </c:txPr>
        <c:crossAx val="68494464"/>
        <c:crosses val="autoZero"/>
        <c:auto val="1"/>
        <c:lblAlgn val="ctr"/>
        <c:lblOffset val="50"/>
        <c:noMultiLvlLbl val="0"/>
      </c:catAx>
      <c:valAx>
        <c:axId val="684944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 dirty="0" err="1"/>
                  <a:t>Chemotactic</a:t>
                </a:r>
                <a:r>
                  <a:rPr lang="en-US" sz="2000" baseline="0" dirty="0"/>
                  <a:t> Index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2.6234567901235052E-2"/>
              <c:y val="0.1293375227135016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prstClr val="black"/>
            </a:solidFill>
          </a:ln>
        </c:spPr>
        <c:txPr>
          <a:bodyPr/>
          <a:lstStyle/>
          <a:p>
            <a:pPr>
              <a:defRPr sz="1800" b="1"/>
            </a:pPr>
            <a:endParaRPr lang="en-US"/>
          </a:p>
        </c:txPr>
        <c:crossAx val="6846809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>
                <a:latin typeface="+mj-lt"/>
                <a:cs typeface="Tahoma" pitchFamily="34" charset="0"/>
              </a:defRPr>
            </a:pPr>
            <a:r>
              <a:rPr lang="en-US" sz="1800" dirty="0">
                <a:latin typeface="+mj-lt"/>
                <a:cs typeface="Tahoma" pitchFamily="34" charset="0"/>
              </a:rPr>
              <a:t>Proliferation</a:t>
            </a:r>
            <a:r>
              <a:rPr lang="en-US" sz="1800" baseline="0" dirty="0">
                <a:latin typeface="+mj-lt"/>
                <a:cs typeface="Tahoma" pitchFamily="34" charset="0"/>
              </a:rPr>
              <a:t> of </a:t>
            </a:r>
            <a:r>
              <a:rPr lang="en-US" sz="1800" baseline="0" dirty="0" err="1">
                <a:latin typeface="+mj-lt"/>
                <a:cs typeface="Tahoma" pitchFamily="34" charset="0"/>
              </a:rPr>
              <a:t>Osteoblasts</a:t>
            </a:r>
            <a:endParaRPr lang="en-US" sz="1800" baseline="0" dirty="0">
              <a:latin typeface="+mj-lt"/>
              <a:cs typeface="Tahoma" pitchFamily="34" charset="0"/>
            </a:endParaRPr>
          </a:p>
        </c:rich>
      </c:tx>
      <c:layout>
        <c:manualLayout>
          <c:xMode val="edge"/>
          <c:yMode val="edge"/>
          <c:x val="0.33931792765036561"/>
          <c:y val="0.91907540816871114"/>
        </c:manualLayout>
      </c:layout>
      <c:overlay val="0"/>
    </c:title>
    <c:autoTitleDeleted val="0"/>
    <c:view3D>
      <c:rotX val="15"/>
      <c:rotY val="20"/>
      <c:rAngAx val="1"/>
    </c:view3D>
    <c:floor>
      <c:thickness val="0"/>
      <c:spPr>
        <a:ln w="19050">
          <a:solidFill>
            <a:prstClr val="black"/>
          </a:solidFill>
        </a:ln>
      </c:spPr>
    </c:floor>
    <c:sideWall>
      <c:thickness val="0"/>
      <c:spPr>
        <a:ln w="12700"/>
      </c:spPr>
    </c:sideWall>
    <c:backWall>
      <c:thickness val="0"/>
      <c:spPr>
        <a:ln w="12700">
          <a:solidFill>
            <a:prstClr val="black"/>
          </a:solidFill>
        </a:ln>
      </c:spPr>
    </c:backWall>
    <c:plotArea>
      <c:layout>
        <c:manualLayout>
          <c:layoutTarget val="inner"/>
          <c:xMode val="edge"/>
          <c:yMode val="edge"/>
          <c:x val="0.13012287591853922"/>
          <c:y val="3.5706554513676582E-2"/>
          <c:w val="0.8504962001018056"/>
          <c:h val="0.796972021037971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Sheet1!$E$5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solidFill>
                <a:prstClr val="black"/>
              </a:solidFill>
            </a:ln>
          </c:spPr>
          <c:invertIfNegative val="0"/>
          <c:cat>
            <c:strRef>
              <c:f>Sheet1!$D$6:$D$10</c:f>
              <c:strCache>
                <c:ptCount val="5"/>
                <c:pt idx="0">
                  <c:v>Day 0</c:v>
                </c:pt>
                <c:pt idx="1">
                  <c:v>Day 2</c:v>
                </c:pt>
                <c:pt idx="2">
                  <c:v>Day 5</c:v>
                </c:pt>
                <c:pt idx="3">
                  <c:v>Day 10</c:v>
                </c:pt>
                <c:pt idx="4">
                  <c:v>Day 15</c:v>
                </c:pt>
              </c:strCache>
            </c:strRef>
          </c:cat>
          <c:val>
            <c:numRef>
              <c:f>Sheet1!$E$6:$E$10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B3-F141-A49A-8EC587C3F720}"/>
            </c:ext>
          </c:extLst>
        </c:ser>
        <c:ser>
          <c:idx val="1"/>
          <c:order val="1"/>
          <c:tx>
            <c:strRef>
              <c:f>Sheet1!$F$5</c:f>
              <c:strCache>
                <c:ptCount val="1"/>
                <c:pt idx="0">
                  <c:v>rhBMP-2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prstClr val="black"/>
              </a:solidFill>
            </a:ln>
          </c:spPr>
          <c:invertIfNegative val="0"/>
          <c:cat>
            <c:strRef>
              <c:f>Sheet1!$D$6:$D$10</c:f>
              <c:strCache>
                <c:ptCount val="5"/>
                <c:pt idx="0">
                  <c:v>Day 0</c:v>
                </c:pt>
                <c:pt idx="1">
                  <c:v>Day 2</c:v>
                </c:pt>
                <c:pt idx="2">
                  <c:v>Day 5</c:v>
                </c:pt>
                <c:pt idx="3">
                  <c:v>Day 10</c:v>
                </c:pt>
                <c:pt idx="4">
                  <c:v>Day 15</c:v>
                </c:pt>
              </c:strCache>
            </c:strRef>
          </c:cat>
          <c:val>
            <c:numRef>
              <c:f>Sheet1!$F$6:$F$10</c:f>
              <c:numCache>
                <c:formatCode>0%</c:formatCode>
                <c:ptCount val="5"/>
                <c:pt idx="0">
                  <c:v>1</c:v>
                </c:pt>
                <c:pt idx="1">
                  <c:v>0.997</c:v>
                </c:pt>
                <c:pt idx="2">
                  <c:v>1</c:v>
                </c:pt>
                <c:pt idx="3">
                  <c:v>1.02</c:v>
                </c:pt>
                <c:pt idx="4">
                  <c:v>0.93099999999999994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B3-F141-A49A-8EC587C3F720}"/>
            </c:ext>
          </c:extLst>
        </c:ser>
        <c:ser>
          <c:idx val="2"/>
          <c:order val="2"/>
          <c:tx>
            <c:strRef>
              <c:f>Sheet1!$G$5</c:f>
              <c:strCache>
                <c:ptCount val="1"/>
                <c:pt idx="0">
                  <c:v>rhPDGF-BB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prstClr val="black"/>
              </a:solidFill>
            </a:ln>
          </c:spPr>
          <c:invertIfNegative val="0"/>
          <c:cat>
            <c:strRef>
              <c:f>Sheet1!$D$6:$D$10</c:f>
              <c:strCache>
                <c:ptCount val="5"/>
                <c:pt idx="0">
                  <c:v>Day 0</c:v>
                </c:pt>
                <c:pt idx="1">
                  <c:v>Day 2</c:v>
                </c:pt>
                <c:pt idx="2">
                  <c:v>Day 5</c:v>
                </c:pt>
                <c:pt idx="3">
                  <c:v>Day 10</c:v>
                </c:pt>
                <c:pt idx="4">
                  <c:v>Day 15</c:v>
                </c:pt>
              </c:strCache>
            </c:strRef>
          </c:cat>
          <c:val>
            <c:numRef>
              <c:f>Sheet1!$G$6:$G$10</c:f>
              <c:numCache>
                <c:formatCode>0%</c:formatCode>
                <c:ptCount val="5"/>
                <c:pt idx="0">
                  <c:v>1</c:v>
                </c:pt>
                <c:pt idx="1">
                  <c:v>1.591</c:v>
                </c:pt>
                <c:pt idx="2">
                  <c:v>1.47</c:v>
                </c:pt>
                <c:pt idx="3">
                  <c:v>1.296</c:v>
                </c:pt>
                <c:pt idx="4">
                  <c:v>1.294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B3-F141-A49A-8EC587C3F7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7247488"/>
        <c:axId val="68457600"/>
        <c:axId val="0"/>
      </c:bar3DChart>
      <c:catAx>
        <c:axId val="67247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+mj-lt"/>
              </a:defRPr>
            </a:pPr>
            <a:endParaRPr lang="en-US"/>
          </a:p>
        </c:txPr>
        <c:crossAx val="68457600"/>
        <c:crosses val="autoZero"/>
        <c:auto val="1"/>
        <c:lblAlgn val="ctr"/>
        <c:lblOffset val="100"/>
        <c:noMultiLvlLbl val="0"/>
      </c:catAx>
      <c:valAx>
        <c:axId val="68457600"/>
        <c:scaling>
          <c:orientation val="minMax"/>
          <c:max val="1.5"/>
          <c:min val="0.75000000000000056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/>
                  <a:t>Cell</a:t>
                </a:r>
                <a:r>
                  <a:rPr lang="en-US" sz="1800" baseline="0" dirty="0"/>
                  <a:t> Count Normalized to Control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7.5557457491727802E-3"/>
              <c:y val="8.1753414911324832E-2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600" b="1"/>
            </a:pPr>
            <a:endParaRPr lang="en-US"/>
          </a:p>
        </c:txPr>
        <c:crossAx val="67247488"/>
        <c:crosses val="autoZero"/>
        <c:crossBetween val="between"/>
        <c:majorUnit val="0.25"/>
      </c:valAx>
    </c:plotArea>
    <c:legend>
      <c:legendPos val="r"/>
      <c:layout>
        <c:manualLayout>
          <c:xMode val="edge"/>
          <c:yMode val="edge"/>
          <c:x val="0.173623772717721"/>
          <c:y val="5.5772720958988407E-2"/>
          <c:w val="0.17566394480402492"/>
          <c:h val="0.12493750979324136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400" b="1">
              <a:latin typeface="+mn-lt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ln w="12700">
          <a:solidFill>
            <a:prstClr val="black"/>
          </a:solidFill>
        </a:ln>
      </c:spPr>
    </c:floor>
    <c:sideWall>
      <c:thickness val="0"/>
      <c:spPr>
        <a:ln w="12700">
          <a:solidFill>
            <a:prstClr val="black"/>
          </a:solidFill>
        </a:ln>
      </c:spPr>
    </c:sideWall>
    <c:backWall>
      <c:thickness val="0"/>
      <c:spPr>
        <a:ln w="12700">
          <a:solidFill>
            <a:prstClr val="black"/>
          </a:solidFill>
        </a:ln>
      </c:spPr>
    </c:backWall>
    <c:plotArea>
      <c:layout>
        <c:manualLayout>
          <c:layoutTarget val="inner"/>
          <c:xMode val="edge"/>
          <c:yMode val="edge"/>
          <c:x val="0.17566326525842021"/>
          <c:y val="3.0555940568381092E-2"/>
          <c:w val="0.80800988166128662"/>
          <c:h val="0.79212843257221066"/>
        </c:manualLayout>
      </c:layout>
      <c:bar3DChart>
        <c:barDir val="col"/>
        <c:grouping val="clustered"/>
        <c:varyColors val="0"/>
        <c:ser>
          <c:idx val="1"/>
          <c:order val="0"/>
          <c:spPr>
            <a:solidFill>
              <a:srgbClr val="1F497D">
                <a:lumMod val="60000"/>
                <a:lumOff val="40000"/>
              </a:srgbClr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Sheet1!$C$4:$C$8</c:f>
              <c:strCache>
                <c:ptCount val="5"/>
                <c:pt idx="0">
                  <c:v>Control</c:v>
                </c:pt>
                <c:pt idx="1">
                  <c:v>1</c:v>
                </c:pt>
                <c:pt idx="2">
                  <c:v>10</c:v>
                </c:pt>
                <c:pt idx="3">
                  <c:v>50</c:v>
                </c:pt>
                <c:pt idx="4">
                  <c:v>100</c:v>
                </c:pt>
              </c:strCache>
            </c:strRef>
          </c:cat>
          <c:val>
            <c:numRef>
              <c:f>Sheet1!$D$4:$D$8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1.3</c:v>
                </c:pt>
                <c:pt idx="3">
                  <c:v>2.4</c:v>
                </c:pt>
                <c:pt idx="4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D1-0341-9BA9-EA886943E6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8550016"/>
        <c:axId val="68584960"/>
        <c:axId val="0"/>
      </c:bar3DChart>
      <c:catAx>
        <c:axId val="685500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algn="l">
                  <a:defRPr sz="2000">
                    <a:solidFill>
                      <a:schemeClr val="tx1"/>
                    </a:solidFill>
                  </a:defRPr>
                </a:pPr>
                <a:r>
                  <a:rPr lang="en-US" sz="2000" dirty="0">
                    <a:solidFill>
                      <a:schemeClr val="tx1"/>
                    </a:solidFill>
                    <a:latin typeface="Calibri" pitchFamily="34" charset="0"/>
                  </a:rPr>
                  <a:t>rhPDGF-BB Dose (ng/mL)</a:t>
                </a:r>
              </a:p>
            </c:rich>
          </c:tx>
          <c:layout>
            <c:manualLayout>
              <c:xMode val="edge"/>
              <c:yMode val="edge"/>
              <c:x val="0.35327441641726437"/>
              <c:y val="0.92105744268529965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 w="190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>
                <a:latin typeface="Calibri" pitchFamily="34" charset="0"/>
              </a:defRPr>
            </a:pPr>
            <a:endParaRPr lang="en-US"/>
          </a:p>
        </c:txPr>
        <c:crossAx val="68584960"/>
        <c:crosses val="autoZero"/>
        <c:auto val="1"/>
        <c:lblAlgn val="ctr"/>
        <c:lblOffset val="50"/>
        <c:noMultiLvlLbl val="0"/>
      </c:catAx>
      <c:valAx>
        <c:axId val="68584960"/>
        <c:scaling>
          <c:orientation val="minMax"/>
          <c:min val="0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 dirty="0">
                    <a:latin typeface="Calibri" pitchFamily="34" charset="0"/>
                  </a:rPr>
                  <a:t>Relative VEGF</a:t>
                </a:r>
                <a:r>
                  <a:rPr lang="en-US" sz="2000" baseline="0" dirty="0">
                    <a:latin typeface="Calibri" pitchFamily="34" charset="0"/>
                  </a:rPr>
                  <a:t> </a:t>
                </a:r>
                <a:r>
                  <a:rPr lang="en-US" sz="2000" dirty="0">
                    <a:latin typeface="Calibri" pitchFamily="34" charset="0"/>
                  </a:rPr>
                  <a:t>mRNA Expression</a:t>
                </a:r>
              </a:p>
            </c:rich>
          </c:tx>
          <c:overlay val="0"/>
        </c:title>
        <c:numFmt formatCode="#,##0.0" sourceLinked="0"/>
        <c:majorTickMark val="out"/>
        <c:minorTickMark val="none"/>
        <c:tickLblPos val="nextTo"/>
        <c:spPr>
          <a:ln w="190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>
                <a:latin typeface="Calibri" pitchFamily="34" charset="0"/>
              </a:defRPr>
            </a:pPr>
            <a:endParaRPr lang="en-US"/>
          </a:p>
        </c:txPr>
        <c:crossAx val="68550016"/>
        <c:crosses val="autoZero"/>
        <c:crossBetween val="between"/>
        <c:majorUnit val="0.5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1017789534669601"/>
          <c:y val="3.5273334973754525E-2"/>
          <c:w val="0.74002817462279602"/>
          <c:h val="0.8141248663361646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β-TCP (250-1,000)</c:v>
                </c:pt>
              </c:strCache>
            </c:strRef>
          </c:tx>
          <c:spPr>
            <a:ln w="50800">
              <a:solidFill>
                <a:srgbClr val="4F81BD"/>
              </a:solidFill>
            </a:ln>
          </c:spPr>
          <c:marker>
            <c:symbol val="circle"/>
            <c:size val="9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Sheet1!$A$2:$A$10</c:f>
              <c:numCache>
                <c:formatCode>General</c:formatCode>
                <c:ptCount val="9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8</c:v>
                </c:pt>
                <c:pt idx="6">
                  <c:v>24</c:v>
                </c:pt>
                <c:pt idx="7">
                  <c:v>48</c:v>
                </c:pt>
                <c:pt idx="8">
                  <c:v>72</c:v>
                </c:pt>
              </c:numCache>
            </c:numRef>
          </c:xVal>
          <c:yVal>
            <c:numRef>
              <c:f>Sheet1!$B$2:$B$10</c:f>
              <c:numCache>
                <c:formatCode>General</c:formatCode>
                <c:ptCount val="9"/>
                <c:pt idx="0">
                  <c:v>100</c:v>
                </c:pt>
                <c:pt idx="1">
                  <c:v>49</c:v>
                </c:pt>
                <c:pt idx="2">
                  <c:v>36</c:v>
                </c:pt>
                <c:pt idx="3">
                  <c:v>29</c:v>
                </c:pt>
                <c:pt idx="4">
                  <c:v>25</c:v>
                </c:pt>
                <c:pt idx="5">
                  <c:v>21</c:v>
                </c:pt>
                <c:pt idx="6">
                  <c:v>14</c:v>
                </c:pt>
                <c:pt idx="7">
                  <c:v>11</c:v>
                </c:pt>
                <c:pt idx="8">
                  <c:v>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DFD-274E-95B4-A4A407C0AAF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β-TCP (1,000-2,000)</c:v>
                </c:pt>
              </c:strCache>
            </c:strRef>
          </c:tx>
          <c:spPr>
            <a:ln w="50800">
              <a:solidFill>
                <a:srgbClr val="1F497D"/>
              </a:solidFill>
            </a:ln>
          </c:spPr>
          <c:marker>
            <c:symbol val="circle"/>
            <c:size val="9"/>
            <c:spPr>
              <a:solidFill>
                <a:schemeClr val="tx2"/>
              </a:solidFill>
              <a:ln>
                <a:solidFill>
                  <a:schemeClr val="tx2"/>
                </a:solidFill>
              </a:ln>
            </c:spPr>
          </c:marker>
          <c:xVal>
            <c:numRef>
              <c:f>Sheet1!$A$2:$A$10</c:f>
              <c:numCache>
                <c:formatCode>General</c:formatCode>
                <c:ptCount val="9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8</c:v>
                </c:pt>
                <c:pt idx="6">
                  <c:v>24</c:v>
                </c:pt>
                <c:pt idx="7">
                  <c:v>48</c:v>
                </c:pt>
                <c:pt idx="8">
                  <c:v>72</c:v>
                </c:pt>
              </c:numCache>
            </c:numRef>
          </c:xVal>
          <c:yVal>
            <c:numRef>
              <c:f>Sheet1!$C$2:$C$10</c:f>
              <c:numCache>
                <c:formatCode>General</c:formatCode>
                <c:ptCount val="9"/>
                <c:pt idx="0">
                  <c:v>100</c:v>
                </c:pt>
                <c:pt idx="1">
                  <c:v>45</c:v>
                </c:pt>
                <c:pt idx="2">
                  <c:v>37</c:v>
                </c:pt>
                <c:pt idx="3">
                  <c:v>34</c:v>
                </c:pt>
                <c:pt idx="4">
                  <c:v>35</c:v>
                </c:pt>
                <c:pt idx="5">
                  <c:v>25</c:v>
                </c:pt>
                <c:pt idx="6">
                  <c:v>21</c:v>
                </c:pt>
                <c:pt idx="7">
                  <c:v>13</c:v>
                </c:pt>
                <c:pt idx="8">
                  <c:v>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DFD-274E-95B4-A4A407C0AA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092032"/>
        <c:axId val="82094336"/>
      </c:scatterChart>
      <c:valAx>
        <c:axId val="82092032"/>
        <c:scaling>
          <c:orientation val="minMax"/>
          <c:max val="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Time (hours)</a:t>
                </a:r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spPr>
          <a:ln w="25400">
            <a:solidFill>
              <a:prstClr val="black"/>
            </a:solidFill>
          </a:ln>
        </c:spPr>
        <c:txPr>
          <a:bodyPr/>
          <a:lstStyle/>
          <a:p>
            <a:pPr>
              <a:defRPr sz="1400" b="1"/>
            </a:pPr>
            <a:endParaRPr lang="en-US"/>
          </a:p>
        </c:txPr>
        <c:crossAx val="82094336"/>
        <c:crosses val="autoZero"/>
        <c:crossBetween val="midCat"/>
      </c:valAx>
      <c:valAx>
        <c:axId val="820943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/>
                  <a:t>normalized </a:t>
                </a:r>
                <a:r>
                  <a:rPr lang="en-US" sz="1600" dirty="0" err="1"/>
                  <a:t>cpm</a:t>
                </a:r>
                <a:r>
                  <a:rPr lang="en-US" sz="1600" dirty="0"/>
                  <a:t> at implantation site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25400">
            <a:solidFill>
              <a:prstClr val="black"/>
            </a:solidFill>
          </a:ln>
        </c:spPr>
        <c:txPr>
          <a:bodyPr/>
          <a:lstStyle/>
          <a:p>
            <a:pPr>
              <a:defRPr sz="1400" b="1"/>
            </a:pPr>
            <a:endParaRPr lang="en-US"/>
          </a:p>
        </c:txPr>
        <c:crossAx val="82092032"/>
        <c:crossesAt val="0"/>
        <c:crossBetween val="midCat"/>
      </c:valAx>
    </c:plotArea>
    <c:legend>
      <c:legendPos val="r"/>
      <c:layout>
        <c:manualLayout>
          <c:xMode val="edge"/>
          <c:yMode val="edge"/>
          <c:x val="0.3058296917408922"/>
          <c:y val="5.586905803441241E-2"/>
          <c:w val="0.65994757304519502"/>
          <c:h val="0.10739744337513372"/>
        </c:manualLayout>
      </c:layout>
      <c:overlay val="0"/>
      <c:spPr>
        <a:solidFill>
          <a:sysClr val="window" lastClr="FFFFFF"/>
        </a:solidFill>
        <a:ln>
          <a:solidFill>
            <a:sysClr val="windowText" lastClr="000000"/>
          </a:solidFill>
        </a:ln>
      </c:spPr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3652133329635"/>
          <c:y val="3.5273403324584604E-2"/>
          <c:w val="0.82077850536382502"/>
          <c:h val="0.8141248663361656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β-TCP (250-1,000)</c:v>
                </c:pt>
              </c:strCache>
            </c:strRef>
          </c:tx>
          <c:spPr>
            <a:ln w="50800">
              <a:solidFill>
                <a:srgbClr val="4F81BD"/>
              </a:solidFill>
            </a:ln>
          </c:spPr>
          <c:marker>
            <c:symbol val="circle"/>
            <c:size val="9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Sheet1!$A$2:$A$10</c:f>
              <c:numCache>
                <c:formatCode>General</c:formatCode>
                <c:ptCount val="9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8</c:v>
                </c:pt>
                <c:pt idx="6">
                  <c:v>24</c:v>
                </c:pt>
                <c:pt idx="7">
                  <c:v>48</c:v>
                </c:pt>
                <c:pt idx="8">
                  <c:v>72</c:v>
                </c:pt>
              </c:numCache>
            </c:numRef>
          </c:xVal>
          <c:yVal>
            <c:numRef>
              <c:f>Sheet1!$B$2:$B$10</c:f>
              <c:numCache>
                <c:formatCode>General</c:formatCode>
                <c:ptCount val="9"/>
                <c:pt idx="0">
                  <c:v>100</c:v>
                </c:pt>
                <c:pt idx="1">
                  <c:v>49</c:v>
                </c:pt>
                <c:pt idx="2">
                  <c:v>36</c:v>
                </c:pt>
                <c:pt idx="3">
                  <c:v>29</c:v>
                </c:pt>
                <c:pt idx="4">
                  <c:v>25</c:v>
                </c:pt>
                <c:pt idx="5">
                  <c:v>21</c:v>
                </c:pt>
                <c:pt idx="6">
                  <c:v>14</c:v>
                </c:pt>
                <c:pt idx="7">
                  <c:v>11</c:v>
                </c:pt>
                <c:pt idx="8">
                  <c:v>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22B-D043-8FCF-6CAD5D510FB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β-TCP (1,000-2,000)</c:v>
                </c:pt>
              </c:strCache>
            </c:strRef>
          </c:tx>
          <c:spPr>
            <a:ln w="50800">
              <a:solidFill>
                <a:srgbClr val="1F497D"/>
              </a:solidFill>
            </a:ln>
          </c:spPr>
          <c:marker>
            <c:symbol val="circle"/>
            <c:size val="9"/>
            <c:spPr>
              <a:solidFill>
                <a:schemeClr val="tx2"/>
              </a:solidFill>
              <a:ln>
                <a:solidFill>
                  <a:schemeClr val="tx2"/>
                </a:solidFill>
              </a:ln>
            </c:spPr>
          </c:marker>
          <c:xVal>
            <c:numRef>
              <c:f>Sheet1!$A$2:$A$10</c:f>
              <c:numCache>
                <c:formatCode>General</c:formatCode>
                <c:ptCount val="9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8</c:v>
                </c:pt>
                <c:pt idx="6">
                  <c:v>24</c:v>
                </c:pt>
                <c:pt idx="7">
                  <c:v>48</c:v>
                </c:pt>
                <c:pt idx="8">
                  <c:v>72</c:v>
                </c:pt>
              </c:numCache>
            </c:numRef>
          </c:xVal>
          <c:yVal>
            <c:numRef>
              <c:f>Sheet1!$C$2:$C$10</c:f>
              <c:numCache>
                <c:formatCode>General</c:formatCode>
                <c:ptCount val="9"/>
                <c:pt idx="0">
                  <c:v>100</c:v>
                </c:pt>
                <c:pt idx="1">
                  <c:v>45</c:v>
                </c:pt>
                <c:pt idx="2">
                  <c:v>37</c:v>
                </c:pt>
                <c:pt idx="3">
                  <c:v>34</c:v>
                </c:pt>
                <c:pt idx="4">
                  <c:v>35</c:v>
                </c:pt>
                <c:pt idx="5">
                  <c:v>25</c:v>
                </c:pt>
                <c:pt idx="6">
                  <c:v>21</c:v>
                </c:pt>
                <c:pt idx="7">
                  <c:v>13</c:v>
                </c:pt>
                <c:pt idx="8">
                  <c:v>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22B-D043-8FCF-6CAD5D510F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984896"/>
        <c:axId val="82151296"/>
      </c:scatterChart>
      <c:valAx>
        <c:axId val="819848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Time (hours)</a:t>
                </a:r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spPr>
          <a:ln w="25400">
            <a:solidFill>
              <a:prstClr val="black"/>
            </a:solidFill>
          </a:ln>
        </c:spPr>
        <c:txPr>
          <a:bodyPr/>
          <a:lstStyle/>
          <a:p>
            <a:pPr>
              <a:defRPr sz="1400" b="1"/>
            </a:pPr>
            <a:endParaRPr lang="en-US"/>
          </a:p>
        </c:txPr>
        <c:crossAx val="82151296"/>
        <c:crosses val="autoZero"/>
        <c:crossBetween val="midCat"/>
      </c:valAx>
      <c:valAx>
        <c:axId val="821512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/>
                  <a:t>normalized </a:t>
                </a:r>
                <a:r>
                  <a:rPr lang="en-US" sz="1600" dirty="0" err="1"/>
                  <a:t>cpm</a:t>
                </a:r>
                <a:r>
                  <a:rPr lang="en-US" sz="1600" dirty="0"/>
                  <a:t> at implantation site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25400">
            <a:solidFill>
              <a:prstClr val="black"/>
            </a:solidFill>
          </a:ln>
        </c:spPr>
        <c:txPr>
          <a:bodyPr/>
          <a:lstStyle/>
          <a:p>
            <a:pPr>
              <a:defRPr sz="1400" b="1"/>
            </a:pPr>
            <a:endParaRPr lang="en-US"/>
          </a:p>
        </c:txPr>
        <c:crossAx val="8198489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879376713697841"/>
          <c:y val="3.5273334973754858E-2"/>
          <c:w val="0.82077850536382901"/>
          <c:h val="0.7850784023127326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β-TCP (250-1,000)</c:v>
                </c:pt>
              </c:strCache>
            </c:strRef>
          </c:tx>
          <c:spPr>
            <a:ln w="50800">
              <a:solidFill>
                <a:srgbClr val="4BACC6"/>
              </a:solidFill>
            </a:ln>
          </c:spPr>
          <c:marker>
            <c:symbol val="circle"/>
            <c:size val="9"/>
            <c:spPr>
              <a:solidFill>
                <a:schemeClr val="accent5"/>
              </a:solidFill>
              <a:ln>
                <a:solidFill>
                  <a:srgbClr val="4BACC6"/>
                </a:solidFill>
              </a:ln>
            </c:spPr>
          </c:marker>
          <c:xVal>
            <c:numRef>
              <c:f>Sheet1!$A$2:$A$10</c:f>
              <c:numCache>
                <c:formatCode>General</c:formatCode>
                <c:ptCount val="9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8</c:v>
                </c:pt>
                <c:pt idx="5">
                  <c:v>24</c:v>
                </c:pt>
                <c:pt idx="6">
                  <c:v>72</c:v>
                </c:pt>
                <c:pt idx="7">
                  <c:v>120</c:v>
                </c:pt>
                <c:pt idx="8">
                  <c:v>168</c:v>
                </c:pt>
              </c:numCache>
            </c:numRef>
          </c:xVal>
          <c:yVal>
            <c:numRef>
              <c:f>Sheet1!$B$2:$B$10</c:f>
              <c:numCache>
                <c:formatCode>General</c:formatCode>
                <c:ptCount val="9"/>
                <c:pt idx="0">
                  <c:v>265.33</c:v>
                </c:pt>
                <c:pt idx="1">
                  <c:v>272.15000000000032</c:v>
                </c:pt>
                <c:pt idx="2">
                  <c:v>465.58</c:v>
                </c:pt>
                <c:pt idx="3">
                  <c:v>64.89</c:v>
                </c:pt>
                <c:pt idx="4">
                  <c:v>80.31</c:v>
                </c:pt>
                <c:pt idx="5">
                  <c:v>23.85</c:v>
                </c:pt>
                <c:pt idx="6">
                  <c:v>6.29</c:v>
                </c:pt>
                <c:pt idx="7">
                  <c:v>2.29</c:v>
                </c:pt>
                <c:pt idx="8">
                  <c:v>2.5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F18-CE4B-A7ED-68FF47BA1D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981440"/>
        <c:axId val="82316672"/>
      </c:scatterChart>
      <c:valAx>
        <c:axId val="819814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/>
                  <a:t>Time (hours)</a:t>
                </a:r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spPr>
          <a:ln w="25400">
            <a:solidFill>
              <a:prstClr val="black"/>
            </a:solidFill>
          </a:ln>
        </c:spPr>
        <c:txPr>
          <a:bodyPr/>
          <a:lstStyle/>
          <a:p>
            <a:pPr>
              <a:defRPr sz="1800" b="1"/>
            </a:pPr>
            <a:endParaRPr lang="en-US"/>
          </a:p>
        </c:txPr>
        <c:crossAx val="82316672"/>
        <c:crosses val="autoZero"/>
        <c:crossBetween val="midCat"/>
      </c:valAx>
      <c:valAx>
        <c:axId val="823166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 b="1" i="0" baseline="0" dirty="0"/>
                  <a:t>Blood concentration (ng-</a:t>
                </a:r>
                <a:r>
                  <a:rPr lang="en-US" sz="2000" b="1" i="0" baseline="0" dirty="0" err="1"/>
                  <a:t>eq</a:t>
                </a:r>
                <a:r>
                  <a:rPr lang="en-US" sz="2000" b="1" i="0" baseline="0" dirty="0"/>
                  <a:t>/g)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25400">
            <a:solidFill>
              <a:prstClr val="black"/>
            </a:solidFill>
          </a:ln>
        </c:spPr>
        <c:txPr>
          <a:bodyPr/>
          <a:lstStyle/>
          <a:p>
            <a:pPr>
              <a:defRPr sz="1800" b="1"/>
            </a:pPr>
            <a:endParaRPr lang="en-US"/>
          </a:p>
        </c:txPr>
        <c:crossAx val="8198144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latin typeface="Calibri" pitchFamily="34" charset="0"/>
              </a:defRPr>
            </a:pPr>
            <a:r>
              <a:rPr lang="en-US" sz="1800" b="1" dirty="0">
                <a:latin typeface="Calibri" pitchFamily="34" charset="0"/>
              </a:rPr>
              <a:t>Normalized mean </a:t>
            </a:r>
            <a:r>
              <a:rPr lang="en-US" sz="1800" b="1" dirty="0" err="1">
                <a:latin typeface="Calibri" pitchFamily="34" charset="0"/>
              </a:rPr>
              <a:t>torsional</a:t>
            </a:r>
            <a:r>
              <a:rPr lang="en-US" sz="1800" b="1" dirty="0">
                <a:latin typeface="Calibri" pitchFamily="34" charset="0"/>
              </a:rPr>
              <a:t> strength at 5 weeks (torque at failure)</a:t>
            </a:r>
            <a:endParaRPr lang="en-US" dirty="0">
              <a:latin typeface="Calibri" pitchFamily="34" charset="0"/>
            </a:endParaRPr>
          </a:p>
        </c:rich>
      </c:tx>
      <c:layout>
        <c:manualLayout>
          <c:xMode val="edge"/>
          <c:yMode val="edge"/>
          <c:x val="0.18225485005488201"/>
          <c:y val="0"/>
        </c:manualLayout>
      </c:layout>
      <c:overlay val="1"/>
    </c:title>
    <c:autoTitleDeleted val="0"/>
    <c:view3D>
      <c:rotX val="15"/>
      <c:rotY val="20"/>
      <c:rAngAx val="1"/>
    </c:view3D>
    <c:floor>
      <c:thickness val="0"/>
      <c:spPr>
        <a:noFill/>
        <a:ln w="19050">
          <a:solidFill>
            <a:sysClr val="windowText" lastClr="000000"/>
          </a:solidFill>
        </a:ln>
      </c:spPr>
    </c:floor>
    <c:sideWall>
      <c:thickness val="0"/>
      <c:spPr>
        <a:ln>
          <a:solidFill>
            <a:sysClr val="windowText" lastClr="000000"/>
          </a:solidFill>
        </a:ln>
      </c:spPr>
    </c:sideWall>
    <c:backWall>
      <c:thickness val="0"/>
      <c:spPr>
        <a:ln>
          <a:solidFill>
            <a:sysClr val="windowText" lastClr="000000"/>
          </a:solidFill>
        </a:ln>
      </c:spPr>
    </c:backWall>
    <c:plotArea>
      <c:layout>
        <c:manualLayout>
          <c:layoutTarget val="inner"/>
          <c:xMode val="edge"/>
          <c:yMode val="edge"/>
          <c:x val="7.5105231554437532E-2"/>
          <c:y val="7.0684234057167894E-2"/>
          <c:w val="0.90742599278790859"/>
          <c:h val="0.89350150851545951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rgbClr val="9BBB59">
                <a:lumMod val="75000"/>
              </a:srgb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9BBB59">
                  <a:lumMod val="75000"/>
                </a:srgbClr>
              </a:solidFill>
              <a:ln w="12700"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218E-2446-B2AE-5CD4962F29BE}"/>
              </c:ext>
            </c:extLst>
          </c:dPt>
          <c:dLbls>
            <c:dLbl>
              <c:idx val="0"/>
              <c:layout>
                <c:manualLayout>
                  <c:x val="9.5284230859936491E-3"/>
                  <c:y val="-0.29639480135326768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latin typeface="Calibri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18E-2446-B2AE-5CD4962F29B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'[Chart in Microsoft Office PowerPoint]Sheet1'!$B$1:$F$1</c:f>
              <c:strCache>
                <c:ptCount val="4"/>
                <c:pt idx="0">
                  <c:v>Untreated </c:v>
                </c:pt>
                <c:pt idx="1">
                  <c:v>Matrix</c:v>
                </c:pt>
                <c:pt idx="2">
                  <c:v>0.3 mg/ml</c:v>
                </c:pt>
                <c:pt idx="3">
                  <c:v>1.0 mg/ml</c:v>
                </c:pt>
              </c:strCache>
            </c:strRef>
          </c:cat>
          <c:val>
            <c:numRef>
              <c:f>'[Chart in Microsoft Office PowerPoint]Sheet1'!$B$2:$F$2</c:f>
              <c:numCache>
                <c:formatCode>General</c:formatCode>
                <c:ptCount val="4"/>
                <c:pt idx="0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8E-2446-B2AE-5CD4962F29BE}"/>
            </c:ext>
          </c:extLst>
        </c:ser>
        <c:ser>
          <c:idx val="1"/>
          <c:order val="1"/>
          <c:spPr>
            <a:solidFill>
              <a:srgbClr val="99CCFF"/>
            </a:solidFill>
            <a:ln w="12700">
              <a:solidFill>
                <a:sysClr val="windowText" lastClr="000000"/>
              </a:solidFill>
            </a:ln>
            <a:scene3d>
              <a:camera prst="orthographicFront"/>
              <a:lightRig rig="threePt" dir="t"/>
            </a:scene3d>
            <a:sp3d prstMaterial="matte">
              <a:contourClr>
                <a:srgbClr val="000000"/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8064A2"/>
              </a:solidFill>
              <a:ln w="12700">
                <a:solidFill>
                  <a:sysClr val="windowText" lastClr="000000"/>
                </a:solidFill>
              </a:ln>
              <a:scene3d>
                <a:camera prst="orthographicFront"/>
                <a:lightRig rig="threePt" dir="t"/>
              </a:scene3d>
              <a:sp3d prstMaterial="matte"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218E-2446-B2AE-5CD4962F29BE}"/>
              </c:ext>
            </c:extLst>
          </c:dPt>
          <c:dLbls>
            <c:dLbl>
              <c:idx val="1"/>
              <c:layout>
                <c:manualLayout>
                  <c:x val="7.9403525716614503E-3"/>
                  <c:y val="-0.36904058599867168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latin typeface="Calibri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18E-2446-B2AE-5CD4962F29B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'[Chart in Microsoft Office PowerPoint]Sheet1'!$B$1:$F$1</c:f>
              <c:strCache>
                <c:ptCount val="4"/>
                <c:pt idx="0">
                  <c:v>Untreated </c:v>
                </c:pt>
                <c:pt idx="1">
                  <c:v>Matrix</c:v>
                </c:pt>
                <c:pt idx="2">
                  <c:v>0.3 mg/ml</c:v>
                </c:pt>
                <c:pt idx="3">
                  <c:v>1.0 mg/ml</c:v>
                </c:pt>
              </c:strCache>
            </c:strRef>
          </c:cat>
          <c:val>
            <c:numRef>
              <c:f>'[Chart in Microsoft Office PowerPoint]Sheet1'!$B$3:$F$3</c:f>
              <c:numCache>
                <c:formatCode>General</c:formatCode>
                <c:ptCount val="4"/>
                <c:pt idx="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18E-2446-B2AE-5CD4962F29BE}"/>
            </c:ext>
          </c:extLst>
        </c:ser>
        <c:ser>
          <c:idx val="2"/>
          <c:order val="2"/>
          <c:spPr>
            <a:solidFill>
              <a:srgbClr val="4F81BD"/>
            </a:solidFill>
            <a:ln w="12700">
              <a:solidFill>
                <a:sysClr val="windowText" lastClr="000000"/>
              </a:solidFill>
            </a:ln>
          </c:spPr>
          <c:invertIfNegative val="0"/>
          <c:dLbls>
            <c:dLbl>
              <c:idx val="2"/>
              <c:layout>
                <c:manualLayout>
                  <c:x val="6.352282057329091E-3"/>
                  <c:y val="-0.44168637064406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18E-2446-B2AE-5CD4962F29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Calibri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'[Chart in Microsoft Office PowerPoint]Sheet1'!$B$1:$F$1</c:f>
              <c:strCache>
                <c:ptCount val="4"/>
                <c:pt idx="0">
                  <c:v>Untreated </c:v>
                </c:pt>
                <c:pt idx="1">
                  <c:v>Matrix</c:v>
                </c:pt>
                <c:pt idx="2">
                  <c:v>0.3 mg/ml</c:v>
                </c:pt>
                <c:pt idx="3">
                  <c:v>1.0 mg/ml</c:v>
                </c:pt>
              </c:strCache>
            </c:strRef>
          </c:cat>
          <c:val>
            <c:numRef>
              <c:f>'[Chart in Microsoft Office PowerPoint]Sheet1'!$B$4:$F$4</c:f>
              <c:numCache>
                <c:formatCode>General</c:formatCode>
                <c:ptCount val="4"/>
                <c:pt idx="2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18E-2446-B2AE-5CD4962F29BE}"/>
            </c:ext>
          </c:extLst>
        </c:ser>
        <c:ser>
          <c:idx val="3"/>
          <c:order val="3"/>
          <c:spPr>
            <a:solidFill>
              <a:srgbClr val="1F497D"/>
            </a:solidFill>
            <a:ln w="12700">
              <a:solidFill>
                <a:sysClr val="windowText" lastClr="000000"/>
              </a:solidFill>
            </a:ln>
          </c:spPr>
          <c:invertIfNegative val="0"/>
          <c:dLbls>
            <c:dLbl>
              <c:idx val="3"/>
              <c:layout>
                <c:manualLayout>
                  <c:x val="4.7642115429968315E-3"/>
                  <c:y val="-0.43006304510079102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latin typeface="Calibri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18E-2446-B2AE-5CD4962F29B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'[Chart in Microsoft Office PowerPoint]Sheet1'!$B$1:$F$1</c:f>
              <c:strCache>
                <c:ptCount val="4"/>
                <c:pt idx="0">
                  <c:v>Untreated </c:v>
                </c:pt>
                <c:pt idx="1">
                  <c:v>Matrix</c:v>
                </c:pt>
                <c:pt idx="2">
                  <c:v>0.3 mg/ml</c:v>
                </c:pt>
                <c:pt idx="3">
                  <c:v>1.0 mg/ml</c:v>
                </c:pt>
              </c:strCache>
            </c:strRef>
          </c:cat>
          <c:val>
            <c:numRef>
              <c:f>'[Chart in Microsoft Office PowerPoint]Sheet1'!$B$5:$F$5</c:f>
              <c:numCache>
                <c:formatCode>General</c:formatCode>
                <c:ptCount val="4"/>
                <c:pt idx="3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18E-2446-B2AE-5CD4962F29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8418560"/>
        <c:axId val="69026560"/>
        <c:axId val="0"/>
      </c:bar3DChart>
      <c:catAx>
        <c:axId val="68418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one"/>
        <c:spPr>
          <a:ln w="19050">
            <a:solidFill>
              <a:sysClr val="windowText" lastClr="000000"/>
            </a:solidFill>
          </a:ln>
        </c:spPr>
        <c:crossAx val="69026560"/>
        <c:crosses val="autoZero"/>
        <c:auto val="1"/>
        <c:lblAlgn val="ctr"/>
        <c:lblOffset val="100"/>
        <c:noMultiLvlLbl val="0"/>
      </c:catAx>
      <c:valAx>
        <c:axId val="690265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latin typeface="+mn-lt"/>
                  </a:defRPr>
                </a:pPr>
                <a:r>
                  <a:rPr lang="en-US" sz="1400" dirty="0">
                    <a:latin typeface="Calibri" pitchFamily="34" charset="0"/>
                  </a:rPr>
                  <a:t>Mean </a:t>
                </a:r>
                <a:r>
                  <a:rPr lang="en-US" sz="1400" dirty="0" err="1">
                    <a:latin typeface="Calibri" pitchFamily="34" charset="0"/>
                  </a:rPr>
                  <a:t>torsional</a:t>
                </a:r>
                <a:r>
                  <a:rPr lang="en-US" sz="1400" dirty="0">
                    <a:latin typeface="Calibri" pitchFamily="34" charset="0"/>
                  </a:rPr>
                  <a:t> strength </a:t>
                </a:r>
              </a:p>
              <a:p>
                <a:pPr>
                  <a:defRPr>
                    <a:latin typeface="+mn-lt"/>
                  </a:defRPr>
                </a:pPr>
                <a:r>
                  <a:rPr lang="en-US" sz="1200" dirty="0">
                    <a:latin typeface="Calibri" pitchFamily="34" charset="0"/>
                  </a:rPr>
                  <a:t>(normalized to </a:t>
                </a:r>
                <a:r>
                  <a:rPr lang="en-US" sz="1200" dirty="0" err="1">
                    <a:latin typeface="Calibri" pitchFamily="34" charset="0"/>
                  </a:rPr>
                  <a:t>contralateral</a:t>
                </a:r>
                <a:r>
                  <a:rPr lang="en-US" sz="1200" dirty="0">
                    <a:latin typeface="Calibri" pitchFamily="34" charset="0"/>
                  </a:rPr>
                  <a:t> limb)</a:t>
                </a:r>
              </a:p>
            </c:rich>
          </c:tx>
          <c:layout>
            <c:manualLayout>
              <c:xMode val="edge"/>
              <c:yMode val="edge"/>
              <c:x val="4.9005105084001484E-4"/>
              <c:y val="0.2518273560915606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200" b="1">
                <a:latin typeface="Calibri" pitchFamily="34" charset="0"/>
              </a:defRPr>
            </a:pPr>
            <a:endParaRPr lang="en-US"/>
          </a:p>
        </c:txPr>
        <c:crossAx val="6841856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prstClr val="black"/>
          </a:solidFill>
        </a:ln>
      </c:spPr>
    </c:floor>
    <c:sideWall>
      <c:thickness val="0"/>
      <c:spPr>
        <a:ln>
          <a:solidFill>
            <a:prstClr val="black"/>
          </a:solidFill>
        </a:ln>
      </c:spPr>
    </c:sideWall>
    <c:backWall>
      <c:thickness val="0"/>
      <c:spPr>
        <a:ln>
          <a:solidFill>
            <a:prstClr val="black"/>
          </a:solidFill>
        </a:ln>
      </c:spPr>
    </c:backWall>
    <c:plotArea>
      <c:layout>
        <c:manualLayout>
          <c:layoutTarget val="inner"/>
          <c:xMode val="edge"/>
          <c:yMode val="edge"/>
          <c:x val="7.0608778069407976E-2"/>
          <c:y val="2.5914198534449082E-2"/>
          <c:w val="0.92237873043648866"/>
          <c:h val="0.827663931385194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Sheet1!$A$4</c:f>
              <c:strCache>
                <c:ptCount val="1"/>
                <c:pt idx="0">
                  <c:v>Union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invertIfNegative val="0"/>
          <c:cat>
            <c:strRef>
              <c:f>Sheet1!$B$1:$E$1</c:f>
              <c:strCache>
                <c:ptCount val="4"/>
                <c:pt idx="0">
                  <c:v>PDGF
(pg/µg)</c:v>
                </c:pt>
                <c:pt idx="1">
                  <c:v>VEGF
(pg/µg)</c:v>
                </c:pt>
                <c:pt idx="2">
                  <c:v>IGF-1
(pg/µg)</c:v>
                </c:pt>
                <c:pt idx="3">
                  <c:v>TGF-β
(ng/µg)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0.14900000000000024</c:v>
                </c:pt>
                <c:pt idx="1">
                  <c:v>0.92400000000000004</c:v>
                </c:pt>
                <c:pt idx="2">
                  <c:v>0.13100000000000001</c:v>
                </c:pt>
                <c:pt idx="3">
                  <c:v>0.14200000000000004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4E-C947-A151-E984231F1412}"/>
            </c:ext>
          </c:extLst>
        </c:ser>
        <c:ser>
          <c:idx val="1"/>
          <c:order val="1"/>
          <c:tx>
            <c:strRef>
              <c:f>Sheet1!$A$5</c:f>
              <c:strCache>
                <c:ptCount val="1"/>
                <c:pt idx="0">
                  <c:v>Non-Union</c:v>
                </c:pt>
              </c:strCache>
            </c:strRef>
          </c:tx>
          <c:spPr>
            <a:ln w="19050">
              <a:solidFill>
                <a:prstClr val="black"/>
              </a:solidFill>
            </a:ln>
          </c:spPr>
          <c:invertIfNegative val="0"/>
          <c:cat>
            <c:strRef>
              <c:f>Sheet1!$B$1:$E$1</c:f>
              <c:strCache>
                <c:ptCount val="4"/>
                <c:pt idx="0">
                  <c:v>PDGF
(pg/µg)</c:v>
                </c:pt>
                <c:pt idx="1">
                  <c:v>VEGF
(pg/µg)</c:v>
                </c:pt>
                <c:pt idx="2">
                  <c:v>IGF-1
(pg/µg)</c:v>
                </c:pt>
                <c:pt idx="3">
                  <c:v>TGF-β
(ng/µg)</c:v>
                </c:pt>
              </c:strCache>
            </c:strRef>
          </c:cat>
          <c:val>
            <c:numRef>
              <c:f>Sheet1!$B$5:$E$5</c:f>
              <c:numCache>
                <c:formatCode>General</c:formatCode>
                <c:ptCount val="4"/>
                <c:pt idx="0">
                  <c:v>4.3999999999999997E-2</c:v>
                </c:pt>
                <c:pt idx="1">
                  <c:v>0.52200000000000002</c:v>
                </c:pt>
                <c:pt idx="2">
                  <c:v>0.115</c:v>
                </c:pt>
                <c:pt idx="3">
                  <c:v>0.19900000000000001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4E-C947-A151-E984231F14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8609152"/>
        <c:axId val="68610688"/>
        <c:axId val="0"/>
      </c:bar3DChart>
      <c:catAx>
        <c:axId val="686091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25400">
            <a:solidFill>
              <a:prstClr val="black"/>
            </a:solidFill>
          </a:ln>
        </c:spPr>
        <c:txPr>
          <a:bodyPr/>
          <a:lstStyle/>
          <a:p>
            <a:pPr>
              <a:defRPr sz="1600" b="1"/>
            </a:pPr>
            <a:endParaRPr lang="en-US"/>
          </a:p>
        </c:txPr>
        <c:crossAx val="68610688"/>
        <c:crosses val="autoZero"/>
        <c:auto val="1"/>
        <c:lblAlgn val="ctr"/>
        <c:lblOffset val="0"/>
        <c:noMultiLvlLbl val="0"/>
      </c:catAx>
      <c:valAx>
        <c:axId val="68610688"/>
        <c:scaling>
          <c:orientation val="minMax"/>
        </c:scaling>
        <c:delete val="0"/>
        <c:axPos val="l"/>
        <c:majorGridlines/>
        <c:numFmt formatCode="#,##0.0" sourceLinked="0"/>
        <c:majorTickMark val="out"/>
        <c:minorTickMark val="none"/>
        <c:tickLblPos val="nextTo"/>
        <c:spPr>
          <a:ln w="25400">
            <a:solidFill>
              <a:prstClr val="black"/>
            </a:solidFill>
          </a:ln>
        </c:spPr>
        <c:txPr>
          <a:bodyPr/>
          <a:lstStyle/>
          <a:p>
            <a:pPr>
              <a:defRPr sz="1600" b="1"/>
            </a:pPr>
            <a:endParaRPr lang="en-US"/>
          </a:p>
        </c:txPr>
        <c:crossAx val="686091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193812578983159"/>
          <c:y val="4.8447516154310713E-2"/>
          <c:w val="0.1492964421114045"/>
          <c:h val="0.10060439311118022"/>
        </c:manualLayout>
      </c:layout>
      <c:overlay val="0"/>
      <c:spPr>
        <a:solidFill>
          <a:schemeClr val="bg1"/>
        </a:solidFill>
        <a:ln>
          <a:solidFill>
            <a:prstClr val="black"/>
          </a:solidFill>
        </a:ln>
      </c:spPr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c:style val="2"/>
  <c:chart>
    <c:autoTitleDeleted val="1"/>
    <c:view3D>
      <c:rotX val="15"/>
      <c:hPercent val="92"/>
      <c:rotY val="0"/>
      <c:depthPercent val="29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Series1</c:v>
                </c:pt>
              </c:strCache>
            </c:strRef>
          </c:tx>
          <c:spPr>
            <a:solidFill>
              <a:srgbClr val="FFFFFF"/>
            </a:solidFill>
            <a:ln w="12700" cap="flat">
              <a:noFill/>
              <a:miter lim="400000"/>
            </a:ln>
            <a:effectLst/>
            <a:sp3d prstMaterial="matte"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92826">
                    <a:schemeClr val="bg1">
                      <a:lumMod val="50000"/>
                    </a:schemeClr>
                  </a:gs>
                  <a:gs pos="63529">
                    <a:schemeClr val="bg1">
                      <a:lumMod val="75000"/>
                    </a:schemeClr>
                  </a:gs>
                  <a:gs pos="37000">
                    <a:schemeClr val="bg1">
                      <a:lumMod val="75000"/>
                    </a:schemeClr>
                  </a:gs>
                </a:gsLst>
                <a:lin ang="5400000" scaled="1"/>
                <a:tileRect/>
              </a:gra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0-5D51-468A-B95A-AAE5A26BB902}"/>
              </c:ext>
            </c:extLst>
          </c:dPt>
          <c:cat>
            <c:strRef>
              <c:f>Sheet1!$B$1:$E$1</c:f>
              <c:strCache>
                <c:ptCount val="4"/>
                <c:pt idx="0">
                  <c:v>0</c:v>
                </c:pt>
                <c:pt idx="1">
                  <c:v>30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1"/>
                <c:pt idx="0">
                  <c:v>300000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1C-F147-A035-CC072EC063CE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solidFill>
              <a:srgbClr val="99CCFF"/>
            </a:solidFill>
            <a:ln w="12700" cap="flat">
              <a:noFill/>
              <a:prstDash val="solid"/>
              <a:round/>
            </a:ln>
            <a:effectLst/>
            <a:sp3d prstMaterial="matte"/>
          </c:spPr>
          <c:invertIfNegative val="0"/>
          <c:cat>
            <c:strRef>
              <c:f>Sheet1!$B$1:$E$1</c:f>
              <c:strCache>
                <c:ptCount val="4"/>
                <c:pt idx="0">
                  <c:v>0</c:v>
                </c:pt>
                <c:pt idx="1">
                  <c:v>30</c:v>
                </c:pt>
              </c:strCache>
            </c:strRef>
          </c:cat>
          <c:val>
            <c:numRef>
              <c:f>Sheet1!$B$3:$E$3</c:f>
            </c:numRef>
          </c:val>
          <c:extLst>
            <c:ext xmlns:c16="http://schemas.microsoft.com/office/drawing/2014/chart" uri="{C3380CC4-5D6E-409C-BE32-E72D297353CC}">
              <c16:uniqueId val="{00000001-CE1C-F147-A035-CC072EC063CE}"/>
            </c:ext>
          </c:extLst>
        </c:ser>
        <c:ser>
          <c:idx val="2"/>
          <c:order val="2"/>
          <c:tx>
            <c:strRef>
              <c:f>Sheet1!$A$4</c:f>
            </c:strRef>
          </c:tx>
          <c:spPr>
            <a:solidFill>
              <a:srgbClr val="4F81BD"/>
            </a:solidFill>
            <a:ln w="12700" cap="flat">
              <a:noFill/>
              <a:prstDash val="solid"/>
              <a:round/>
            </a:ln>
            <a:effectLst/>
            <a:sp3d prstMaterial="matte"/>
          </c:spPr>
          <c:invertIfNegative val="0"/>
          <c:cat>
            <c:strRef>
              <c:f>Sheet1!$B$1:$E$1</c:f>
              <c:strCache>
                <c:ptCount val="4"/>
                <c:pt idx="0">
                  <c:v>0</c:v>
                </c:pt>
                <c:pt idx="1">
                  <c:v>30</c:v>
                </c:pt>
              </c:strCache>
            </c:strRef>
          </c:cat>
          <c:val>
            <c:numRef>
              <c:f>Sheet1!$B$4:$E$4</c:f>
            </c:numRef>
          </c:val>
          <c:extLst>
            <c:ext xmlns:c16="http://schemas.microsoft.com/office/drawing/2014/chart" uri="{C3380CC4-5D6E-409C-BE32-E72D297353CC}">
              <c16:uniqueId val="{00000002-CE1C-F147-A035-CC072EC063CE}"/>
            </c:ext>
          </c:extLst>
        </c:ser>
        <c:ser>
          <c:idx val="3"/>
          <c:order val="3"/>
          <c:tx>
            <c:strRef>
              <c:f>Sheet1!$A$5</c:f>
            </c:strRef>
          </c:tx>
          <c:spPr>
            <a:solidFill>
              <a:srgbClr val="1F497D"/>
            </a:solidFill>
            <a:ln w="12700" cap="flat">
              <a:noFill/>
              <a:prstDash val="solid"/>
              <a:round/>
            </a:ln>
            <a:effectLst/>
            <a:sp3d prstMaterial="matte"/>
          </c:spPr>
          <c:invertIfNegative val="0"/>
          <c:cat>
            <c:strRef>
              <c:f>Sheet1!$B$1:$E$1</c:f>
              <c:strCache>
                <c:ptCount val="4"/>
                <c:pt idx="0">
                  <c:v>0</c:v>
                </c:pt>
                <c:pt idx="1">
                  <c:v>30</c:v>
                </c:pt>
              </c:strCache>
            </c:strRef>
          </c:cat>
          <c:val>
            <c:numRef>
              <c:f>Sheet1!$B$5:$E$5</c:f>
            </c:numRef>
          </c:val>
          <c:extLst>
            <c:ext xmlns:c16="http://schemas.microsoft.com/office/drawing/2014/chart" uri="{C3380CC4-5D6E-409C-BE32-E72D297353CC}">
              <c16:uniqueId val="{00000003-CE1C-F147-A035-CC072EC063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94734552"/>
        <c:axId val="2094734553"/>
        <c:axId val="2094734554"/>
      </c:bar3D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one"/>
        <c:spPr>
          <a:ln w="1905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Lucida Sans Unicode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350000"/>
          <c:min val="0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400" b="0" i="0" u="none" strike="noStrike">
                    <a:solidFill>
                      <a:srgbClr val="FFFFFF"/>
                    </a:solidFill>
                    <a:latin typeface="Helvetica"/>
                  </a:defRPr>
                </a:pPr>
                <a:r>
                  <a:rPr lang="en-US" sz="1400" b="0" i="0" u="none" strike="noStrike" dirty="0">
                    <a:solidFill>
                      <a:srgbClr val="FFFFFF"/>
                    </a:solidFill>
                    <a:latin typeface="Helvetica"/>
                  </a:rPr>
                  <a:t>PDGF-BB Concentration ng/ml</a:t>
                </a:r>
              </a:p>
            </c:rich>
          </c:tx>
          <c:layout>
            <c:manualLayout>
              <c:xMode val="edge"/>
              <c:yMode val="edge"/>
              <c:x val="3.2545952211648051E-3"/>
              <c:y val="0.20067446576311984"/>
            </c:manualLayout>
          </c:layout>
          <c:overlay val="1"/>
        </c:title>
        <c:numFmt formatCode="#,##0" sourceLinked="0"/>
        <c:majorTickMark val="out"/>
        <c:minorTickMark val="none"/>
        <c:tickLblPos val="nextTo"/>
        <c:spPr>
          <a:ln w="19050" cap="flat">
            <a:noFill/>
            <a:prstDash val="solid"/>
            <a:round/>
          </a:ln>
        </c:spPr>
        <c:txPr>
          <a:bodyPr rot="0"/>
          <a:lstStyle/>
          <a:p>
            <a:pPr>
              <a:defRPr sz="1200" b="0" i="0" u="none" strike="noStrike">
                <a:solidFill>
                  <a:srgbClr val="FFFFFF"/>
                </a:solidFill>
                <a:latin typeface="Helvetica"/>
              </a:defRPr>
            </a:pPr>
            <a:endParaRPr lang="en-US"/>
          </a:p>
        </c:txPr>
        <c:crossAx val="2094734552"/>
        <c:crosses val="autoZero"/>
        <c:crossBetween val="between"/>
        <c:majorUnit val="87500"/>
        <c:minorUnit val="43750"/>
      </c:valAx>
      <c:serAx>
        <c:axId val="2094734554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9050" cap="flat">
            <a:noFill/>
            <a:prstDash val="solid"/>
            <a:round/>
          </a:ln>
        </c:spPr>
        <c:crossAx val="2094734553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prstGeom prst="rect">
            <a:avLst/>
          </a:prstGeom>
        </p:spPr>
        <p:txBody>
          <a:bodyPr lIns="92492" tIns="46246" rIns="92492" bIns="46246"/>
          <a:lstStyle/>
          <a:p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xfrm>
            <a:off x="926677" y="4387136"/>
            <a:ext cx="5096722" cy="4156234"/>
          </a:xfrm>
          <a:prstGeom prst="rect">
            <a:avLst/>
          </a:prstGeom>
        </p:spPr>
        <p:txBody>
          <a:bodyPr lIns="92492" tIns="46246" rIns="92492" bIns="46246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Dimer “BB”</a:t>
            </a:r>
          </a:p>
        </p:txBody>
      </p:sp>
    </p:spTree>
    <p:extLst>
      <p:ext uri="{BB962C8B-B14F-4D97-AF65-F5344CB8AC3E}">
        <p14:creationId xmlns:p14="http://schemas.microsoft.com/office/powerpoint/2010/main" val="4018698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MOCK FEEDBACK:  Slide too busy.  Needs improvement</a:t>
            </a:r>
            <a:r>
              <a:rPr lang="en-US" baseline="0" dirty="0"/>
              <a:t> and simplification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150A-0309-4960-A4E4-A4646C69DD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305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150A-0309-4960-A4E4-A4646C69DD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571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50">
              <a:defRPr/>
            </a:pPr>
            <a:r>
              <a:rPr lang="en-US" dirty="0"/>
              <a:t>MOCK</a:t>
            </a:r>
            <a:r>
              <a:rPr lang="en-US" baseline="0" dirty="0"/>
              <a:t> FEEDBACK:   Note that study uses collagen, why is this comparable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MOCK</a:t>
            </a:r>
            <a:r>
              <a:rPr lang="en-US" baseline="0" dirty="0"/>
              <a:t> FEEDBACK:   Emphasize biological basis for tissue regeneration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MOCK</a:t>
            </a:r>
            <a:r>
              <a:rPr lang="en-US" baseline="0" dirty="0"/>
              <a:t> FEEDBACK:   Prepare for question re how does BMP-2 compare to PDGF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150A-0309-4960-A4E4-A4646C69DD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784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50">
              <a:defRPr/>
            </a:pPr>
            <a:r>
              <a:rPr lang="en-US" dirty="0"/>
              <a:t>MOCK</a:t>
            </a:r>
            <a:r>
              <a:rPr lang="en-US" baseline="0" dirty="0"/>
              <a:t> FEEDBACK:   Soften mention of “my personal lab”</a:t>
            </a:r>
            <a:endParaRPr lang="en-US" dirty="0"/>
          </a:p>
          <a:p>
            <a:r>
              <a:rPr lang="en-US" dirty="0"/>
              <a:t>MOCK</a:t>
            </a:r>
            <a:r>
              <a:rPr lang="en-US" baseline="0" dirty="0"/>
              <a:t> FEEDBACK:   Why were these concentrations used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150A-0309-4960-A4E4-A4646C69DD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888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150A-0309-4960-A4E4-A4646C69DD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322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150A-0309-4960-A4E4-A4646C69DD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819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Ensure</a:t>
            </a:r>
            <a:r>
              <a:rPr lang="en-US" baseline="0" dirty="0"/>
              <a:t> consistent reference LN, et al, Date or (in press)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150A-0309-4960-A4E4-A4646C69DD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888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Speak to the ~60% success in the 0.3 mg/ml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150A-0309-4960-A4E4-A4646C69DD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82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50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150A-0309-4960-A4E4-A4646C69DD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98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488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unlike PRP or PRF fractions that contain varying concentrations of platelets and white cells this is a pure infusion of </a:t>
            </a:r>
            <a:r>
              <a:rPr lang="en-US" dirty="0" err="1"/>
              <a:t>PDGFDimer</a:t>
            </a:r>
            <a:r>
              <a:rPr lang="en-US" dirty="0"/>
              <a:t> “BB”</a:t>
            </a:r>
          </a:p>
        </p:txBody>
      </p:sp>
    </p:spTree>
    <p:extLst>
      <p:ext uri="{BB962C8B-B14F-4D97-AF65-F5344CB8AC3E}">
        <p14:creationId xmlns:p14="http://schemas.microsoft.com/office/powerpoint/2010/main" val="372792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Slide is animated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422E9D-98A2-4F56-9A2A-53DE90457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347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422E9D-98A2-4F56-9A2A-53DE90457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38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561F3-37F4-49F0-9BFB-43841EEC22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373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Hit message of why top four only are focus.  Also make sure to</a:t>
            </a:r>
            <a:r>
              <a:rPr lang="en-US" baseline="0" dirty="0"/>
              <a:t> lead with the summary of message regarding safety rather than waiting till 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422E9D-98A2-4F56-9A2A-53DE90457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445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150A-0309-4960-A4E4-A4646C69DD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128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150A-0309-4960-A4E4-A4646C69DD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115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/>
          <p:cNvSpPr/>
          <p:nvPr/>
        </p:nvSpPr>
        <p:spPr>
          <a:xfrm>
            <a:off x="1515070" y="6516020"/>
            <a:ext cx="9240344" cy="350910"/>
          </a:xfrm>
          <a:prstGeom prst="rect">
            <a:avLst/>
          </a:prstGeom>
          <a:gradFill>
            <a:gsLst>
              <a:gs pos="0">
                <a:srgbClr val="6F0011"/>
              </a:gs>
              <a:gs pos="100000">
                <a:srgbClr val="A50034"/>
              </a:gs>
            </a:gsLst>
          </a:gradFill>
          <a:ln w="3175">
            <a:miter lim="400000"/>
          </a:ln>
        </p:spPr>
        <p:txBody>
          <a:bodyPr lIns="35718" tIns="35718" rIns="35718" bIns="35718" anchor="ctr"/>
          <a:lstStyle/>
          <a:p>
            <a:pPr algn="l"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379521" y="6581179"/>
            <a:ext cx="197149" cy="198439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LYNCH Biologics, LLC"/>
          <p:cNvSpPr txBox="1"/>
          <p:nvPr/>
        </p:nvSpPr>
        <p:spPr>
          <a:xfrm>
            <a:off x="1634545" y="6575407"/>
            <a:ext cx="1225520" cy="21113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 sz="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LYNCH Biologics, LLC</a:t>
            </a:r>
          </a:p>
        </p:txBody>
      </p:sp>
      <p:sp>
        <p:nvSpPr>
          <p:cNvPr id="15" name="Lynchbiologics.com"/>
          <p:cNvSpPr txBox="1"/>
          <p:nvPr/>
        </p:nvSpPr>
        <p:spPr>
          <a:xfrm>
            <a:off x="5557301" y="6575407"/>
            <a:ext cx="1077398" cy="21113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 sz="9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Lynchbiologics.com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Body Level One…"/>
          <p:cNvSpPr txBox="1">
            <a:spLocks noGrp="1"/>
          </p:cNvSpPr>
          <p:nvPr>
            <p:ph type="body" idx="1"/>
          </p:nvPr>
        </p:nvSpPr>
        <p:spPr>
          <a:xfrm>
            <a:off x="2193726" y="892968"/>
            <a:ext cx="7804548" cy="5072064"/>
          </a:xfrm>
          <a:prstGeom prst="rect">
            <a:avLst/>
          </a:prstGeom>
        </p:spPr>
        <p:txBody>
          <a:bodyPr lIns="35718" tIns="35718" rIns="35718" bIns="35718" anchor="ctr"/>
          <a:lstStyle>
            <a:lvl1pPr marL="305593" indent="-305593" defTabSz="410765">
              <a:spcBef>
                <a:spcPts val="2900"/>
              </a:spcBef>
              <a:buClrTx/>
              <a:buSzPct val="145000"/>
              <a:buChar char="•"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50093" indent="-305593" defTabSz="410765">
              <a:spcBef>
                <a:spcPts val="2900"/>
              </a:spcBef>
              <a:buClrTx/>
              <a:buSzPct val="145000"/>
              <a:buChar char="•"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94593" indent="-305593" defTabSz="410765">
              <a:spcBef>
                <a:spcPts val="2900"/>
              </a:spcBef>
              <a:buClrTx/>
              <a:buSzPct val="145000"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39093" indent="-305593" defTabSz="410765">
              <a:spcBef>
                <a:spcPts val="2900"/>
              </a:spcBef>
              <a:buClrTx/>
              <a:buSzPct val="145000"/>
              <a:buChar char="•"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83593" indent="-305593" defTabSz="410765">
              <a:spcBef>
                <a:spcPts val="2900"/>
              </a:spcBef>
              <a:buClrTx/>
              <a:buSzPct val="145000"/>
              <a:buChar char="•"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3876" y="6536531"/>
            <a:ext cx="239485" cy="232486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Image"/>
          <p:cNvSpPr>
            <a:spLocks noGrp="1"/>
          </p:cNvSpPr>
          <p:nvPr>
            <p:ph type="pic" sz="quarter" idx="13"/>
          </p:nvPr>
        </p:nvSpPr>
        <p:spPr>
          <a:xfrm>
            <a:off x="6247804" y="3580804"/>
            <a:ext cx="3750470" cy="265211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1" name="Image"/>
          <p:cNvSpPr>
            <a:spLocks noGrp="1"/>
          </p:cNvSpPr>
          <p:nvPr>
            <p:ph type="pic" sz="quarter" idx="14"/>
          </p:nvPr>
        </p:nvSpPr>
        <p:spPr>
          <a:xfrm>
            <a:off x="6247804" y="625078"/>
            <a:ext cx="3750470" cy="265211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2" name="Image"/>
          <p:cNvSpPr>
            <a:spLocks noGrp="1"/>
          </p:cNvSpPr>
          <p:nvPr>
            <p:ph type="pic" sz="half" idx="15"/>
          </p:nvPr>
        </p:nvSpPr>
        <p:spPr>
          <a:xfrm>
            <a:off x="2193726" y="625078"/>
            <a:ext cx="3750470" cy="560784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3876" y="6536531"/>
            <a:ext cx="239485" cy="232486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416968" y="4473773"/>
            <a:ext cx="7358064" cy="321470"/>
          </a:xfrm>
          <a:prstGeom prst="rect">
            <a:avLst/>
          </a:prstGeom>
        </p:spPr>
        <p:txBody>
          <a:bodyPr lIns="35718" tIns="35718" rIns="35718" bIns="35718">
            <a:spAutoFit/>
          </a:bodyPr>
          <a:lstStyle>
            <a:lvl1pPr marL="0" indent="0" algn="ctr" defTabSz="410765">
              <a:spcBef>
                <a:spcPts val="0"/>
              </a:spcBef>
              <a:buClrTx/>
              <a:buSzTx/>
              <a:buNone/>
              <a:defRPr sz="1600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31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416968" y="2998787"/>
            <a:ext cx="7358064" cy="431801"/>
          </a:xfrm>
          <a:prstGeom prst="rect">
            <a:avLst/>
          </a:prstGeom>
        </p:spPr>
        <p:txBody>
          <a:bodyPr lIns="35718" tIns="35718" rIns="35718" bIns="35718" anchor="ctr">
            <a:spAutoFit/>
          </a:bodyPr>
          <a:lstStyle>
            <a:lvl1pPr marL="0" indent="0" algn="ctr" defTabSz="410765">
              <a:spcBef>
                <a:spcPts val="0"/>
              </a:spcBef>
              <a:buClrTx/>
              <a:buSzTx/>
              <a:buNone/>
              <a:defRPr sz="22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3876" y="6536531"/>
            <a:ext cx="239485" cy="232486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Image"/>
          <p:cNvSpPr>
            <a:spLocks noGrp="1"/>
          </p:cNvSpPr>
          <p:nvPr>
            <p:ph type="pic" idx="13"/>
          </p:nvPr>
        </p:nvSpPr>
        <p:spPr>
          <a:xfrm>
            <a:off x="1523999" y="0"/>
            <a:ext cx="9144001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3876" y="6536531"/>
            <a:ext cx="239485" cy="232486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81200"/>
            <a:ext cx="12192000" cy="182880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latin typeface="+mn-lt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10000"/>
            <a:ext cx="12192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>
                <a:solidFill>
                  <a:schemeClr val="tx1">
                    <a:tint val="75000"/>
                  </a:schemeClr>
                </a:solidFill>
                <a:latin typeface="+mj-lt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xfrm>
            <a:off x="203200" y="6507480"/>
            <a:ext cx="2844800" cy="274320"/>
          </a:xfrm>
          <a:prstGeom prst="rect">
            <a:avLst/>
          </a:prstGeom>
          <a:ln/>
        </p:spPr>
        <p:txBody>
          <a:bodyPr anchor="ctr"/>
          <a:lstStyle>
            <a:lvl1pPr>
              <a:defRPr b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07480"/>
            <a:ext cx="3860800" cy="274320"/>
          </a:xfrm>
          <a:prstGeom prst="rect">
            <a:avLst/>
          </a:prstGeom>
          <a:ln/>
        </p:spPr>
        <p:txBody>
          <a:bodyPr anchor="ctr"/>
          <a:lstStyle>
            <a:lvl1pPr algn="ctr">
              <a:defRPr b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Rectangle 4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0"/>
            <a:ext cx="2844800" cy="274320"/>
          </a:xfrm>
          <a:prstGeom prst="rect">
            <a:avLst/>
          </a:prstGeom>
          <a:ln/>
        </p:spPr>
        <p:txBody>
          <a:bodyPr anchor="ctr"/>
          <a:lstStyle>
            <a:lvl1pPr algn="r">
              <a:defRPr b="1"/>
            </a:lvl1pPr>
          </a:lstStyle>
          <a:p>
            <a:pPr>
              <a:defRPr/>
            </a:pPr>
            <a:fld id="{85ABF822-2E31-4525-B184-BFE4D358CB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45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7400"/>
            <a:ext cx="12192000" cy="91440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latin typeface="+mj-lt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xfrm>
            <a:off x="203200" y="6507480"/>
            <a:ext cx="2844800" cy="274320"/>
          </a:xfrm>
          <a:prstGeom prst="rect">
            <a:avLst/>
          </a:prstGeom>
          <a:ln/>
        </p:spPr>
        <p:txBody>
          <a:bodyPr anchor="ctr"/>
          <a:lstStyle>
            <a:lvl1pPr>
              <a:defRPr b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07480"/>
            <a:ext cx="3860800" cy="274320"/>
          </a:xfrm>
          <a:prstGeom prst="rect">
            <a:avLst/>
          </a:prstGeom>
          <a:ln/>
        </p:spPr>
        <p:txBody>
          <a:bodyPr anchor="ctr"/>
          <a:lstStyle>
            <a:lvl1pPr algn="ctr">
              <a:defRPr b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0"/>
            <a:ext cx="2844800" cy="274320"/>
          </a:xfrm>
          <a:prstGeom prst="rect">
            <a:avLst/>
          </a:prstGeom>
          <a:ln/>
        </p:spPr>
        <p:txBody>
          <a:bodyPr anchor="ctr"/>
          <a:lstStyle>
            <a:lvl1pPr algn="r">
              <a:defRPr b="1"/>
            </a:lvl1pPr>
          </a:lstStyle>
          <a:p>
            <a:pPr>
              <a:defRPr/>
            </a:pPr>
            <a:fld id="{85ABF822-2E31-4525-B184-BFE4D358CB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12192000" cy="914400"/>
          </a:xfrm>
          <a:prstGeom prst="rect">
            <a:avLst/>
          </a:prstGeom>
        </p:spPr>
        <p:txBody>
          <a:bodyPr anchor="ctr"/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4525963"/>
          </a:xfrm>
          <a:prstGeom prst="rect">
            <a:avLst/>
          </a:prstGeom>
        </p:spPr>
        <p:txBody>
          <a:bodyPr/>
          <a:lstStyle>
            <a:lvl1pPr marL="231775" indent="-231775">
              <a:defRPr sz="2800"/>
            </a:lvl1pPr>
            <a:lvl2pPr marL="457200" indent="-231775">
              <a:buSzPct val="60000"/>
              <a:buFont typeface="Wingdings" pitchFamily="2" charset="2"/>
              <a:buChar char="Ø"/>
              <a:defRPr sz="2400"/>
            </a:lvl2pPr>
            <a:lvl3pPr marL="688975" indent="-231775">
              <a:buFont typeface="Wingdings" pitchFamily="2" charset="2"/>
              <a:buChar char="§"/>
              <a:defRPr sz="2000"/>
            </a:lvl3pPr>
            <a:lvl4pPr marL="914400" indent="-231775">
              <a:buFont typeface="Arial" pitchFamily="34" charset="0"/>
              <a:buChar char="»"/>
              <a:defRPr sz="1800"/>
            </a:lvl4pPr>
            <a:lvl5pPr marL="1149350" indent="-228600">
              <a:buFont typeface="Arial" pitchFamily="34" charset="0"/>
              <a:buChar char="›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0"/>
            <a:ext cx="2844800" cy="274320"/>
          </a:xfrm>
          <a:prstGeom prst="rect">
            <a:avLst/>
          </a:prstGeom>
          <a:ln/>
        </p:spPr>
        <p:txBody>
          <a:bodyPr anchor="ctr"/>
          <a:lstStyle>
            <a:lvl1pPr algn="r">
              <a:defRPr b="1"/>
            </a:lvl1pPr>
          </a:lstStyle>
          <a:p>
            <a:pPr>
              <a:defRPr/>
            </a:pPr>
            <a:fld id="{85ABF822-2E31-4525-B184-BFE4D358CB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09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81200"/>
            <a:ext cx="12192000" cy="182880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latin typeface="+mn-lt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10000"/>
            <a:ext cx="12192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>
                <a:solidFill>
                  <a:schemeClr val="tx1">
                    <a:tint val="75000"/>
                  </a:schemeClr>
                </a:solidFill>
                <a:latin typeface="+mj-lt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xfrm>
            <a:off x="203200" y="6507480"/>
            <a:ext cx="2844800" cy="274320"/>
          </a:xfrm>
          <a:prstGeom prst="rect">
            <a:avLst/>
          </a:prstGeom>
          <a:ln/>
        </p:spPr>
        <p:txBody>
          <a:bodyPr anchor="ctr"/>
          <a:lstStyle>
            <a:lvl1pPr>
              <a:defRPr b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07480"/>
            <a:ext cx="3860800" cy="274320"/>
          </a:xfrm>
          <a:prstGeom prst="rect">
            <a:avLst/>
          </a:prstGeom>
          <a:ln/>
        </p:spPr>
        <p:txBody>
          <a:bodyPr anchor="ctr"/>
          <a:lstStyle>
            <a:lvl1pPr algn="ctr">
              <a:defRPr b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Rectangle 4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0"/>
            <a:ext cx="2844800" cy="274320"/>
          </a:xfrm>
          <a:prstGeom prst="rect">
            <a:avLst/>
          </a:prstGeom>
          <a:ln/>
        </p:spPr>
        <p:txBody>
          <a:bodyPr anchor="ctr"/>
          <a:lstStyle>
            <a:lvl1pPr algn="r">
              <a:defRPr b="1"/>
            </a:lvl1pPr>
          </a:lstStyle>
          <a:p>
            <a:pPr>
              <a:defRPr/>
            </a:pPr>
            <a:fld id="{85ABF822-2E31-4525-B184-BFE4D358CB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19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7400"/>
            <a:ext cx="12192000" cy="91440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latin typeface="+mj-lt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xfrm>
            <a:off x="203200" y="6507480"/>
            <a:ext cx="2844800" cy="274320"/>
          </a:xfrm>
          <a:prstGeom prst="rect">
            <a:avLst/>
          </a:prstGeom>
          <a:ln/>
        </p:spPr>
        <p:txBody>
          <a:bodyPr anchor="ctr"/>
          <a:lstStyle>
            <a:lvl1pPr>
              <a:defRPr b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07480"/>
            <a:ext cx="3860800" cy="274320"/>
          </a:xfrm>
          <a:prstGeom prst="rect">
            <a:avLst/>
          </a:prstGeom>
          <a:ln/>
        </p:spPr>
        <p:txBody>
          <a:bodyPr anchor="ctr"/>
          <a:lstStyle>
            <a:lvl1pPr algn="ctr">
              <a:defRPr b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0"/>
            <a:ext cx="2844800" cy="274320"/>
          </a:xfrm>
          <a:prstGeom prst="rect">
            <a:avLst/>
          </a:prstGeom>
          <a:ln/>
        </p:spPr>
        <p:txBody>
          <a:bodyPr anchor="ctr"/>
          <a:lstStyle>
            <a:lvl1pPr algn="r">
              <a:defRPr b="1"/>
            </a:lvl1pPr>
          </a:lstStyle>
          <a:p>
            <a:pPr>
              <a:defRPr/>
            </a:pPr>
            <a:fld id="{85ABF822-2E31-4525-B184-BFE4D358CB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91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"/>
          <p:cNvSpPr>
            <a:spLocks noGrp="1"/>
          </p:cNvSpPr>
          <p:nvPr>
            <p:ph type="pic" sz="half" idx="13"/>
          </p:nvPr>
        </p:nvSpPr>
        <p:spPr>
          <a:xfrm>
            <a:off x="2667000" y="473273"/>
            <a:ext cx="6858001" cy="415230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2416968" y="4723804"/>
            <a:ext cx="7358064" cy="1000126"/>
          </a:xfrm>
          <a:prstGeom prst="rect">
            <a:avLst/>
          </a:prstGeom>
        </p:spPr>
        <p:txBody>
          <a:bodyPr lIns="35718" tIns="35718" rIns="35718" bIns="35718" anchor="b"/>
          <a:lstStyle>
            <a:lvl1pPr algn="ctr" defTabSz="410765">
              <a:defRPr sz="56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6968" y="5732859"/>
            <a:ext cx="7358064" cy="794743"/>
          </a:xfrm>
          <a:prstGeom prst="rect">
            <a:avLst/>
          </a:prstGeom>
        </p:spPr>
        <p:txBody>
          <a:bodyPr lIns="35718" tIns="35718" rIns="35718" bIns="35718"/>
          <a:lstStyle>
            <a:lvl1pPr marL="0" indent="0" algn="ctr" defTabSz="410765">
              <a:spcBef>
                <a:spcPts val="0"/>
              </a:spcBef>
              <a:buClrTx/>
              <a:buSz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 algn="ctr" defTabSz="410765">
              <a:spcBef>
                <a:spcPts val="0"/>
              </a:spcBef>
              <a:buClrTx/>
              <a:buSz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 algn="ctr" defTabSz="410765">
              <a:spcBef>
                <a:spcPts val="0"/>
              </a:spcBef>
              <a:buClrTx/>
              <a:buSz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 algn="ctr" defTabSz="410765">
              <a:spcBef>
                <a:spcPts val="0"/>
              </a:spcBef>
              <a:buClrTx/>
              <a:buSz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 algn="ctr" defTabSz="410765">
              <a:spcBef>
                <a:spcPts val="0"/>
              </a:spcBef>
              <a:buClrTx/>
              <a:buSz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3876" y="6536531"/>
            <a:ext cx="239485" cy="232486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12192000" cy="914400"/>
          </a:xfrm>
          <a:prstGeom prst="rect">
            <a:avLst/>
          </a:prstGeom>
        </p:spPr>
        <p:txBody>
          <a:bodyPr anchor="ctr"/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4525963"/>
          </a:xfrm>
          <a:prstGeom prst="rect">
            <a:avLst/>
          </a:prstGeom>
        </p:spPr>
        <p:txBody>
          <a:bodyPr/>
          <a:lstStyle>
            <a:lvl1pPr marL="231775" indent="-231775">
              <a:defRPr sz="2800"/>
            </a:lvl1pPr>
            <a:lvl2pPr marL="457200" indent="-231775">
              <a:buSzPct val="60000"/>
              <a:buFont typeface="Wingdings" pitchFamily="2" charset="2"/>
              <a:buChar char="Ø"/>
              <a:defRPr sz="2400"/>
            </a:lvl2pPr>
            <a:lvl3pPr marL="688975" indent="-231775">
              <a:buFont typeface="Wingdings" pitchFamily="2" charset="2"/>
              <a:buChar char="§"/>
              <a:defRPr sz="2000"/>
            </a:lvl3pPr>
            <a:lvl4pPr marL="914400" indent="-231775">
              <a:buFont typeface="Arial" pitchFamily="34" charset="0"/>
              <a:buChar char="»"/>
              <a:defRPr sz="1800"/>
            </a:lvl4pPr>
            <a:lvl5pPr marL="1149350" indent="-228600">
              <a:buFont typeface="Arial" pitchFamily="34" charset="0"/>
              <a:buChar char="›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0"/>
            <a:ext cx="2844800" cy="274320"/>
          </a:xfrm>
          <a:prstGeom prst="rect">
            <a:avLst/>
          </a:prstGeom>
          <a:ln/>
        </p:spPr>
        <p:txBody>
          <a:bodyPr anchor="ctr"/>
          <a:lstStyle>
            <a:lvl1pPr algn="r">
              <a:defRPr b="1"/>
            </a:lvl1pPr>
          </a:lstStyle>
          <a:p>
            <a:pPr>
              <a:defRPr/>
            </a:pPr>
            <a:fld id="{85ABF822-2E31-4525-B184-BFE4D358CB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15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0"/>
            <a:ext cx="2844800" cy="274320"/>
          </a:xfrm>
          <a:prstGeom prst="rect">
            <a:avLst/>
          </a:prstGeom>
          <a:ln/>
        </p:spPr>
        <p:txBody>
          <a:bodyPr anchor="ctr"/>
          <a:lstStyle>
            <a:lvl1pPr algn="r">
              <a:defRPr b="1"/>
            </a:lvl1pPr>
          </a:lstStyle>
          <a:p>
            <a:pPr>
              <a:defRPr/>
            </a:pPr>
            <a:fld id="{85ABF822-2E31-4525-B184-BFE4D358CB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60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MASTER Image(CMYK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0" y="1524000"/>
            <a:ext cx="12192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0" y="3505200"/>
            <a:ext cx="12192000" cy="1188720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0"/>
            <a:ext cx="12192000" cy="1828800"/>
          </a:xfrm>
          <a:prstGeom prst="rect">
            <a:avLst/>
          </a:prstGeom>
        </p:spPr>
        <p:txBody>
          <a:bodyPr anchor="ctr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0"/>
            <a:ext cx="2844800" cy="274320"/>
          </a:xfrm>
          <a:prstGeom prst="rect">
            <a:avLst/>
          </a:prstGeom>
          <a:ln/>
        </p:spPr>
        <p:txBody>
          <a:bodyPr anchor="ctr"/>
          <a:lstStyle>
            <a:lvl1pPr algn="r">
              <a:defRPr b="1"/>
            </a:lvl1pPr>
          </a:lstStyle>
          <a:p>
            <a:pPr>
              <a:defRPr/>
            </a:pPr>
            <a:fld id="{85ABF822-2E31-4525-B184-BFE4D358CB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9" descr="MASTER Image(CMYK)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0" y="1524000"/>
            <a:ext cx="12192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985770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MASTER Image(CMYK)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0" y="1524000"/>
            <a:ext cx="12192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0" y="3505200"/>
            <a:ext cx="12192000" cy="1188720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0"/>
            <a:ext cx="12192000" cy="1828800"/>
          </a:xfrm>
          <a:prstGeom prst="rect">
            <a:avLst/>
          </a:prstGeom>
        </p:spPr>
        <p:txBody>
          <a:bodyPr anchor="ctr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0"/>
            <a:ext cx="2844800" cy="274320"/>
          </a:xfrm>
          <a:prstGeom prst="rect">
            <a:avLst/>
          </a:prstGeom>
          <a:ln/>
        </p:spPr>
        <p:txBody>
          <a:bodyPr anchor="ctr"/>
          <a:lstStyle>
            <a:lvl1pPr algn="r">
              <a:defRPr b="1"/>
            </a:lvl1pPr>
          </a:lstStyle>
          <a:p>
            <a:pPr>
              <a:defRPr/>
            </a:pPr>
            <a:fld id="{85ABF822-2E31-4525-B184-BFE4D358CB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0950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04800"/>
            <a:ext cx="12191999" cy="914400"/>
          </a:xfrm>
          <a:prstGeom prst="rect">
            <a:avLst/>
          </a:prstGeom>
        </p:spPr>
        <p:txBody>
          <a:bodyPr anchor="ctr"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5289" y="1371600"/>
            <a:ext cx="5008504" cy="5029200"/>
          </a:xfrm>
          <a:prstGeom prst="rect">
            <a:avLst/>
          </a:prstGeom>
        </p:spPr>
        <p:txBody>
          <a:bodyPr/>
          <a:lstStyle>
            <a:lvl1pPr marL="231775" indent="-231775">
              <a:defRPr sz="2800"/>
            </a:lvl1pPr>
            <a:lvl2pPr marL="457200" indent="-231775">
              <a:buSzPct val="60000"/>
              <a:buFont typeface="Wingdings" pitchFamily="2" charset="2"/>
              <a:buChar char="Ø"/>
              <a:defRPr sz="2400"/>
            </a:lvl2pPr>
            <a:lvl3pPr marL="692150" indent="-228600">
              <a:buFont typeface="Wingdings" pitchFamily="2" charset="2"/>
              <a:buChar char="§"/>
              <a:defRPr sz="2000"/>
            </a:lvl3pPr>
            <a:lvl4pPr marL="911225" indent="-228600">
              <a:buFont typeface="Arial" pitchFamily="34" charset="0"/>
              <a:buChar char="»"/>
              <a:tabLst/>
              <a:defRPr sz="1800"/>
            </a:lvl4pPr>
            <a:lvl5pPr marL="1149350" indent="-228600">
              <a:buFont typeface="Arial" pitchFamily="34" charset="0"/>
              <a:buChar char="›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6807200" y="1371600"/>
            <a:ext cx="5008504" cy="5029200"/>
          </a:xfrm>
          <a:prstGeom prst="rect">
            <a:avLst/>
          </a:prstGeom>
        </p:spPr>
        <p:txBody>
          <a:bodyPr/>
          <a:lstStyle>
            <a:lvl1pPr marL="231775" indent="-231775">
              <a:defRPr sz="2800"/>
            </a:lvl1pPr>
            <a:lvl2pPr marL="457200" indent="-231775">
              <a:buSzPct val="60000"/>
              <a:buFont typeface="Wingdings" pitchFamily="2" charset="2"/>
              <a:buChar char="Ø"/>
              <a:defRPr sz="2400"/>
            </a:lvl2pPr>
            <a:lvl3pPr marL="692150" indent="-228600">
              <a:buFont typeface="Wingdings" pitchFamily="2" charset="2"/>
              <a:buChar char="§"/>
              <a:defRPr sz="2000"/>
            </a:lvl3pPr>
            <a:lvl4pPr marL="911225" indent="-228600">
              <a:buFont typeface="Arial" pitchFamily="34" charset="0"/>
              <a:buChar char="»"/>
              <a:tabLst/>
              <a:defRPr sz="1800"/>
            </a:lvl4pPr>
            <a:lvl5pPr marL="1149350" indent="-228600">
              <a:buFont typeface="Arial" pitchFamily="34" charset="0"/>
              <a:buChar char="›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1"/>
          </p:nvPr>
        </p:nvSpPr>
        <p:spPr>
          <a:xfrm>
            <a:off x="203200" y="6507164"/>
            <a:ext cx="2844800" cy="274637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2"/>
          </p:nvPr>
        </p:nvSpPr>
        <p:spPr>
          <a:xfrm>
            <a:off x="4165600" y="6507164"/>
            <a:ext cx="3860800" cy="274637"/>
          </a:xfrm>
          <a:prstGeom prst="rect">
            <a:avLst/>
          </a:prstGeom>
        </p:spPr>
        <p:txBody>
          <a:bodyPr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9347200" y="1"/>
            <a:ext cx="2844800" cy="274637"/>
          </a:xfrm>
          <a:prstGeom prst="rect">
            <a:avLst/>
          </a:prstGeom>
        </p:spPr>
        <p:txBody>
          <a:bodyPr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fld id="{72653CF8-9E96-45E5-9B79-49DAC3F44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097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2DF5845-DCA0-9E4F-B7DD-3179913993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8400" y="1828800"/>
            <a:ext cx="5181600" cy="1470025"/>
          </a:xfrm>
        </p:spPr>
        <p:txBody>
          <a:bodyPr/>
          <a:lstStyle>
            <a:lvl1pPr algn="l">
              <a:defRPr b="1" i="0">
                <a:latin typeface="Proxima Nova Extrabold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180A367-873E-224F-97A2-C4D08A9F1C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8400" y="3584572"/>
            <a:ext cx="4267200" cy="17526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022" indent="0" algn="ctr">
              <a:buNone/>
              <a:defRPr/>
            </a:lvl2pPr>
            <a:lvl3pPr marL="914044" indent="0" algn="ctr">
              <a:buNone/>
              <a:defRPr/>
            </a:lvl3pPr>
            <a:lvl4pPr marL="1371065" indent="0" algn="ctr">
              <a:buNone/>
              <a:defRPr/>
            </a:lvl4pPr>
            <a:lvl5pPr marL="1828086" indent="0" algn="ctr">
              <a:buNone/>
              <a:defRPr/>
            </a:lvl5pPr>
            <a:lvl6pPr marL="2285107" indent="0" algn="ctr">
              <a:buNone/>
              <a:defRPr/>
            </a:lvl6pPr>
            <a:lvl7pPr marL="2742130" indent="0" algn="ctr">
              <a:buNone/>
              <a:defRPr/>
            </a:lvl7pPr>
            <a:lvl8pPr marL="3199150" indent="0" algn="ctr">
              <a:buNone/>
              <a:defRPr/>
            </a:lvl8pPr>
            <a:lvl9pPr marL="365617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72B46F-996F-7543-BD7A-6D5DB9BA40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492875"/>
            <a:ext cx="87630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en-US"/>
              <a:t>LYNCH BIOLOGICS, LLC  |  LYNCHBIOLOGICS.COM  |  CONFIDENTIAL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025CCD-9F00-4F4D-A12B-187C8B9963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47881" y="6492875"/>
            <a:ext cx="2743200" cy="341934"/>
          </a:xfrm>
          <a:prstGeom prst="rect">
            <a:avLst/>
          </a:prstGeom>
        </p:spPr>
        <p:txBody>
          <a:bodyPr/>
          <a:lstStyle/>
          <a:p>
            <a:fld id="{11932794-194E-0D49-831B-C09D4875B8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69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2DF5845-DCA0-9E4F-B7DD-3179913993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0" y="3143249"/>
            <a:ext cx="5105400" cy="1638300"/>
          </a:xfrm>
        </p:spPr>
        <p:txBody>
          <a:bodyPr anchor="t" anchorCtr="0"/>
          <a:lstStyle>
            <a:lvl1pPr algn="l">
              <a:defRPr b="1" i="0">
                <a:latin typeface="Proxima Nova Extrabold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180A367-873E-224F-97A2-C4D08A9F1C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77000" y="2209800"/>
            <a:ext cx="5105400" cy="876299"/>
          </a:xfrm>
        </p:spPr>
        <p:txBody>
          <a:bodyPr/>
          <a:lstStyle>
            <a:lvl1pPr marL="0" indent="0" algn="l">
              <a:buNone/>
              <a:defRPr sz="3200"/>
            </a:lvl1pPr>
            <a:lvl2pPr marL="457022" indent="0" algn="ctr">
              <a:buNone/>
              <a:defRPr/>
            </a:lvl2pPr>
            <a:lvl3pPr marL="914044" indent="0" algn="ctr">
              <a:buNone/>
              <a:defRPr/>
            </a:lvl3pPr>
            <a:lvl4pPr marL="1371065" indent="0" algn="ctr">
              <a:buNone/>
              <a:defRPr/>
            </a:lvl4pPr>
            <a:lvl5pPr marL="1828086" indent="0" algn="ctr">
              <a:buNone/>
              <a:defRPr/>
            </a:lvl5pPr>
            <a:lvl6pPr marL="2285107" indent="0" algn="ctr">
              <a:buNone/>
              <a:defRPr/>
            </a:lvl6pPr>
            <a:lvl7pPr marL="2742130" indent="0" algn="ctr">
              <a:buNone/>
              <a:defRPr/>
            </a:lvl7pPr>
            <a:lvl8pPr marL="3199150" indent="0" algn="ctr">
              <a:buNone/>
              <a:defRPr/>
            </a:lvl8pPr>
            <a:lvl9pPr marL="3656170" indent="0" algn="ctr">
              <a:buNone/>
              <a:defRPr/>
            </a:lvl9pPr>
          </a:lstStyle>
          <a:p>
            <a:r>
              <a:rPr lang="en-US" dirty="0"/>
              <a:t>CLICK TO EDIT MASTER SUBTITL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8415CCC1-0416-5E45-BB21-24AF26648BB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5" tIns="45702" rIns="91405" bIns="4570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 smtClean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pPr>
              <a:defRPr/>
            </a:pPr>
            <a:fld id="{5A483123-D139-A849-999B-8F8A31D82C4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09CA4C68-33D0-DB4B-8A3B-656E6915A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53200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r>
              <a:rPr lang="en-US" altLang="en-US" dirty="0"/>
              <a:t>LYNCH BIOLOGICS, LLC  |  LYNCHBIOLOGICS.COM  | 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3877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1pPr>
            <a:lvl2pP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4pPr>
            <a:lvl5pP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CCE4AF-73CE-3448-BC11-028932F3910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5" tIns="45702" rIns="91405" bIns="4570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 smtClean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pPr>
              <a:defRPr/>
            </a:pPr>
            <a:fld id="{5A483123-D139-A849-999B-8F8A31D82C4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857E7A2F-19A7-EB48-87D8-6835061C1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53200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r>
              <a:rPr lang="en-US" altLang="en-US" dirty="0"/>
              <a:t>LYNCH BIOLOGICS, LLC  |  LYNCHBIOLOGICS.COM  | 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5971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22" indent="0">
              <a:buNone/>
              <a:defRPr sz="1800"/>
            </a:lvl2pPr>
            <a:lvl3pPr marL="914044" indent="0">
              <a:buNone/>
              <a:defRPr sz="1600"/>
            </a:lvl3pPr>
            <a:lvl4pPr marL="1371065" indent="0">
              <a:buNone/>
              <a:defRPr sz="1400"/>
            </a:lvl4pPr>
            <a:lvl5pPr marL="1828086" indent="0">
              <a:buNone/>
              <a:defRPr sz="1400"/>
            </a:lvl5pPr>
            <a:lvl6pPr marL="2285107" indent="0">
              <a:buNone/>
              <a:defRPr sz="1400"/>
            </a:lvl6pPr>
            <a:lvl7pPr marL="2742130" indent="0">
              <a:buNone/>
              <a:defRPr sz="1400"/>
            </a:lvl7pPr>
            <a:lvl8pPr marL="3199150" indent="0">
              <a:buNone/>
              <a:defRPr sz="1400"/>
            </a:lvl8pPr>
            <a:lvl9pPr marL="365617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5703F3-7FC9-2349-95C1-982E9369833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5" tIns="45702" rIns="91405" bIns="4570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 smtClean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pPr>
              <a:defRPr/>
            </a:pPr>
            <a:fld id="{5A483123-D139-A849-999B-8F8A31D82C4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14B7CB1-F9C9-F74F-97E2-68C7380099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53200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r>
              <a:rPr lang="en-US" altLang="en-US" dirty="0"/>
              <a:t>LYNCH BIOLOGICS, LLC  |  LYNCHBIOLOGICS.COM  | 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7337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6"/>
            <a:ext cx="5994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994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0042E-A0AE-D545-BB2B-44D917B40D5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5" tIns="45702" rIns="91405" bIns="4570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 smtClean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pPr>
              <a:defRPr/>
            </a:pPr>
            <a:fld id="{5A483123-D139-A849-999B-8F8A31D82C4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5F3EBDBD-5E76-614B-AC5D-A1152103A2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53200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r>
              <a:rPr lang="en-US" altLang="en-US" dirty="0"/>
              <a:t>LYNCH BIOLOGICS, LLC  |  LYNCHBIOLOGICS.COM  | 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56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gradFill flip="none" rotWithShape="1">
          <a:gsLst>
            <a:gs pos="0">
              <a:srgbClr val="A50034"/>
            </a:gs>
            <a:gs pos="100000">
              <a:srgbClr val="6F001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" descr="Image"/>
          <p:cNvPicPr>
            <a:picLocks noChangeAspect="1"/>
          </p:cNvPicPr>
          <p:nvPr/>
        </p:nvPicPr>
        <p:blipFill>
          <a:blip r:embed="rId2">
            <a:alphaModFix amt="25204"/>
          </a:blip>
          <a:stretch>
            <a:fillRect/>
          </a:stretch>
        </p:blipFill>
        <p:spPr>
          <a:xfrm>
            <a:off x="-3536437" y="-121791"/>
            <a:ext cx="7101668" cy="7101582"/>
          </a:xfrm>
          <a:prstGeom prst="rect">
            <a:avLst/>
          </a:prstGeom>
          <a:ln w="3175">
            <a:miter lim="400000"/>
          </a:ln>
        </p:spPr>
      </p:pic>
      <p:pic>
        <p:nvPicPr>
          <p:cNvPr id="3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9860" y="6275419"/>
            <a:ext cx="2359691" cy="403162"/>
          </a:xfrm>
          <a:prstGeom prst="rect">
            <a:avLst/>
          </a:prstGeom>
          <a:ln w="3175">
            <a:miter lim="400000"/>
          </a:ln>
        </p:spPr>
      </p:pic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068848" y="6566961"/>
            <a:ext cx="211275" cy="211139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44" indent="0">
              <a:buNone/>
              <a:defRPr sz="1800" b="1"/>
            </a:lvl3pPr>
            <a:lvl4pPr marL="1371065" indent="0">
              <a:buNone/>
              <a:defRPr sz="1600" b="1"/>
            </a:lvl4pPr>
            <a:lvl5pPr marL="1828086" indent="0">
              <a:buNone/>
              <a:defRPr sz="1600" b="1"/>
            </a:lvl5pPr>
            <a:lvl6pPr marL="2285107" indent="0">
              <a:buNone/>
              <a:defRPr sz="1600" b="1"/>
            </a:lvl6pPr>
            <a:lvl7pPr marL="2742130" indent="0">
              <a:buNone/>
              <a:defRPr sz="1600" b="1"/>
            </a:lvl7pPr>
            <a:lvl8pPr marL="3199150" indent="0">
              <a:buNone/>
              <a:defRPr sz="1600" b="1"/>
            </a:lvl8pPr>
            <a:lvl9pPr marL="365617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44" indent="0">
              <a:buNone/>
              <a:defRPr sz="1800" b="1"/>
            </a:lvl3pPr>
            <a:lvl4pPr marL="1371065" indent="0">
              <a:buNone/>
              <a:defRPr sz="1600" b="1"/>
            </a:lvl4pPr>
            <a:lvl5pPr marL="1828086" indent="0">
              <a:buNone/>
              <a:defRPr sz="1600" b="1"/>
            </a:lvl5pPr>
            <a:lvl6pPr marL="2285107" indent="0">
              <a:buNone/>
              <a:defRPr sz="1600" b="1"/>
            </a:lvl6pPr>
            <a:lvl7pPr marL="2742130" indent="0">
              <a:buNone/>
              <a:defRPr sz="1600" b="1"/>
            </a:lvl7pPr>
            <a:lvl8pPr marL="3199150" indent="0">
              <a:buNone/>
              <a:defRPr sz="1600" b="1"/>
            </a:lvl8pPr>
            <a:lvl9pPr marL="365617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F02D395-5F9E-AF44-89A4-EA9775B5315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376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5" tIns="45702" rIns="91405" bIns="4570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 smtClean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pPr>
              <a:defRPr/>
            </a:pPr>
            <a:fld id="{5A483123-D139-A849-999B-8F8A31D82C4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0485F5CB-80A5-D94C-A00A-8AFE6267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53200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r>
              <a:rPr lang="en-US" altLang="en-US" dirty="0"/>
              <a:t>LYNCH BIOLOGICS, LLC  |  LYNCHBIOLOGICS.COM  | 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8959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">
    <p:bg>
      <p:bgPr>
        <a:gradFill flip="none" rotWithShape="1">
          <a:gsLst>
            <a:gs pos="0">
              <a:srgbClr val="A50034">
                <a:lumMod val="69000"/>
              </a:srgbClr>
            </a:gs>
            <a:gs pos="85000">
              <a:srgbClr val="6F0011">
                <a:lumMod val="38000"/>
              </a:srgb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8955"/>
            <a:ext cx="10972800" cy="1398845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E799A3C-AFB4-DF4B-BA70-BC044C03337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5" tIns="45702" rIns="91405" bIns="4570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 smtClean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pPr>
              <a:defRPr/>
            </a:pPr>
            <a:fld id="{5A483123-D139-A849-999B-8F8A31D82C4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7B22438-7006-7440-A517-6EC9F6C265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53200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r>
              <a:rPr lang="en-US" altLang="en-US" dirty="0"/>
              <a:t>LYNCH BIOLOGICS, LLC  |  LYNCHBIOLOGICS.COM  | 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5466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6877"/>
            <a:ext cx="10972800" cy="865445"/>
          </a:xfrm>
        </p:spPr>
        <p:txBody>
          <a:bodyPr anchor="t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E799A3C-AFB4-DF4B-BA70-BC044C03337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5" tIns="45702" rIns="91405" bIns="4570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 smtClean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pPr>
              <a:defRPr/>
            </a:pPr>
            <a:fld id="{5A483123-D139-A849-999B-8F8A31D82C4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7B22438-7006-7440-A517-6EC9F6C265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53200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r>
              <a:rPr lang="en-US" altLang="en-US" dirty="0"/>
              <a:t>LYNCH BIOLOGICS, LLC  |  LYNCHBIOLOGICS.COM  | 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660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Brigh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8955"/>
            <a:ext cx="10972800" cy="1398845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E799A3C-AFB4-DF4B-BA70-BC044C03337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5" tIns="45702" rIns="91405" bIns="4570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 smtClean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pPr>
              <a:defRPr/>
            </a:pPr>
            <a:fld id="{5A483123-D139-A849-999B-8F8A31D82C4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7B22438-7006-7440-A517-6EC9F6C265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53200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r>
              <a:rPr lang="en-US" altLang="en-US" dirty="0"/>
              <a:t>LYNCH BIOLOGICS, LLC  |  LYNCHBIOLOGICS.COM  |  CONFIDENTIAL</a:t>
            </a:r>
          </a:p>
        </p:txBody>
      </p:sp>
    </p:spTree>
    <p:extLst>
      <p:ext uri="{BB962C8B-B14F-4D97-AF65-F5344CB8AC3E}">
        <p14:creationId xmlns:p14="http://schemas.microsoft.com/office/powerpoint/2010/main" val="9274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9B3A5C9A-EE4F-B84A-B617-B4487B0BEAA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5" tIns="45702" rIns="91405" bIns="4570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 smtClean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pPr>
              <a:defRPr/>
            </a:pPr>
            <a:fld id="{5A483123-D139-A849-999B-8F8A31D82C4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70C0379C-91A2-1549-8C86-EDFAE031D2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53200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r>
              <a:rPr lang="en-US" altLang="en-US" dirty="0"/>
              <a:t>LYNCH BIOLOGICS, LLC  |  LYNCHBIOLOGICS.COM  |  CONFIDENTIAL</a:t>
            </a:r>
          </a:p>
        </p:txBody>
      </p:sp>
    </p:spTree>
    <p:extLst>
      <p:ext uri="{BB962C8B-B14F-4D97-AF65-F5344CB8AC3E}">
        <p14:creationId xmlns:p14="http://schemas.microsoft.com/office/powerpoint/2010/main" val="41118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6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44" indent="0">
              <a:buNone/>
              <a:defRPr sz="1000"/>
            </a:lvl3pPr>
            <a:lvl4pPr marL="1371065" indent="0">
              <a:buNone/>
              <a:defRPr sz="900"/>
            </a:lvl4pPr>
            <a:lvl5pPr marL="1828086" indent="0">
              <a:buNone/>
              <a:defRPr sz="900"/>
            </a:lvl5pPr>
            <a:lvl6pPr marL="2285107" indent="0">
              <a:buNone/>
              <a:defRPr sz="900"/>
            </a:lvl6pPr>
            <a:lvl7pPr marL="2742130" indent="0">
              <a:buNone/>
              <a:defRPr sz="900"/>
            </a:lvl7pPr>
            <a:lvl8pPr marL="3199150" indent="0">
              <a:buNone/>
              <a:defRPr sz="900"/>
            </a:lvl8pPr>
            <a:lvl9pPr marL="365617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C5D13-233F-C04C-9E18-550A680466F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5" tIns="45702" rIns="91405" bIns="4570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 smtClean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pPr>
              <a:defRPr/>
            </a:pPr>
            <a:fld id="{5A483123-D139-A849-999B-8F8A31D82C4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8A98DCE8-3501-AB41-AE8A-DFA017589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53200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r>
              <a:rPr lang="en-US" altLang="en-US" dirty="0"/>
              <a:t>LYNCH BIOLOGICS, LLC  |  LYNCHBIOLOGICS.COM  |  CONFIDENTIAL</a:t>
            </a:r>
          </a:p>
        </p:txBody>
      </p:sp>
    </p:spTree>
    <p:extLst>
      <p:ext uri="{BB962C8B-B14F-4D97-AF65-F5344CB8AC3E}">
        <p14:creationId xmlns:p14="http://schemas.microsoft.com/office/powerpoint/2010/main" val="66561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2" indent="0">
              <a:buNone/>
              <a:defRPr sz="2800"/>
            </a:lvl2pPr>
            <a:lvl3pPr marL="914044" indent="0">
              <a:buNone/>
              <a:defRPr sz="2400"/>
            </a:lvl3pPr>
            <a:lvl4pPr marL="1371065" indent="0">
              <a:buNone/>
              <a:defRPr sz="2000"/>
            </a:lvl4pPr>
            <a:lvl5pPr marL="1828086" indent="0">
              <a:buNone/>
              <a:defRPr sz="2000"/>
            </a:lvl5pPr>
            <a:lvl6pPr marL="2285107" indent="0">
              <a:buNone/>
              <a:defRPr sz="2000"/>
            </a:lvl6pPr>
            <a:lvl7pPr marL="2742130" indent="0">
              <a:buNone/>
              <a:defRPr sz="2000"/>
            </a:lvl7pPr>
            <a:lvl8pPr marL="3199150" indent="0">
              <a:buNone/>
              <a:defRPr sz="2000"/>
            </a:lvl8pPr>
            <a:lvl9pPr marL="365617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44" indent="0">
              <a:buNone/>
              <a:defRPr sz="1000"/>
            </a:lvl3pPr>
            <a:lvl4pPr marL="1371065" indent="0">
              <a:buNone/>
              <a:defRPr sz="900"/>
            </a:lvl4pPr>
            <a:lvl5pPr marL="1828086" indent="0">
              <a:buNone/>
              <a:defRPr sz="900"/>
            </a:lvl5pPr>
            <a:lvl6pPr marL="2285107" indent="0">
              <a:buNone/>
              <a:defRPr sz="900"/>
            </a:lvl6pPr>
            <a:lvl7pPr marL="2742130" indent="0">
              <a:buNone/>
              <a:defRPr sz="900"/>
            </a:lvl7pPr>
            <a:lvl8pPr marL="3199150" indent="0">
              <a:buNone/>
              <a:defRPr sz="900"/>
            </a:lvl8pPr>
            <a:lvl9pPr marL="365617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29E057-AAB5-1344-A823-3751950E2A3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5" tIns="45702" rIns="91405" bIns="4570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 smtClean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pPr>
              <a:defRPr/>
            </a:pPr>
            <a:fld id="{5A483123-D139-A849-999B-8F8A31D82C4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9067F990-8422-B945-80BA-750E71735C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53200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r>
              <a:rPr lang="en-US" altLang="en-US" dirty="0"/>
              <a:t>LYNCH BIOLOGICS, LLC  |  LYNCHBIOLOGICS.COM  | 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711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AFD486-8F35-7749-9B5C-16C1882CC3D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5" tIns="45702" rIns="91405" bIns="4570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 smtClean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pPr>
              <a:defRPr/>
            </a:pPr>
            <a:fld id="{5A483123-D139-A849-999B-8F8A31D82C4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8B34503-F595-F144-A86F-C0B99B278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53200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r>
              <a:rPr lang="en-US" altLang="en-US" dirty="0"/>
              <a:t>LYNCH BIOLOGICS, LLC  |  LYNCHBIOLOGICS.COM  | 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1181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1"/>
            <a:ext cx="30480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74641"/>
            <a:ext cx="8940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F68BD-FF38-DC42-8608-C43FF61026C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5" tIns="45702" rIns="91405" bIns="4570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 smtClean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pPr>
              <a:defRPr/>
            </a:pPr>
            <a:fld id="{5A483123-D139-A849-999B-8F8A31D82C4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392525B0-5E70-2549-9F90-140A9CD73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53200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r>
              <a:rPr lang="en-US" altLang="en-US" dirty="0"/>
              <a:t>LYNCH BIOLOGICS, LLC  |  LYNCHBIOLOGICS.COM  |  CONFIDENTIAL</a:t>
            </a:r>
          </a:p>
        </p:txBody>
      </p:sp>
    </p:spTree>
    <p:extLst>
      <p:ext uri="{BB962C8B-B14F-4D97-AF65-F5344CB8AC3E}">
        <p14:creationId xmlns:p14="http://schemas.microsoft.com/office/powerpoint/2010/main" val="64722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59944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9944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0" y="3938591"/>
            <a:ext cx="59944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9944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BC1AD39-1E34-9344-B333-BFBE5AB630D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376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5" tIns="45702" rIns="91405" bIns="4570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 smtClean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pPr>
              <a:defRPr/>
            </a:pPr>
            <a:fld id="{5A483123-D139-A849-999B-8F8A31D82C4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2C41F3FD-A5D1-8E49-AEFC-B7334F536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53200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r>
              <a:rPr lang="en-US" altLang="en-US" dirty="0"/>
              <a:t>LYNCH BIOLOGICS, LLC  |  LYNCHBIOLOGICS.COM  | 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1371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Page Number - Underlin">
    <p:bg>
      <p:bgPr>
        <a:gradFill flip="none" rotWithShape="1">
          <a:gsLst>
            <a:gs pos="0">
              <a:srgbClr val="A50034"/>
            </a:gs>
            <a:gs pos="100000">
              <a:srgbClr val="6F001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Line"/>
          <p:cNvSpPr/>
          <p:nvPr/>
        </p:nvSpPr>
        <p:spPr>
          <a:xfrm>
            <a:off x="171151" y="6536531"/>
            <a:ext cx="11849698" cy="1"/>
          </a:xfrm>
          <a:prstGeom prst="line">
            <a:avLst/>
          </a:prstGeom>
          <a:ln w="3175">
            <a:solidFill>
              <a:srgbClr val="FFFFFF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56" name="Image" descr="Image"/>
          <p:cNvPicPr>
            <a:picLocks noChangeAspect="1"/>
          </p:cNvPicPr>
          <p:nvPr/>
        </p:nvPicPr>
        <p:blipFill>
          <a:blip r:embed="rId2">
            <a:alphaModFix amt="25204"/>
          </a:blip>
          <a:stretch>
            <a:fillRect/>
          </a:stretch>
        </p:blipFill>
        <p:spPr>
          <a:xfrm>
            <a:off x="-3028437" y="226961"/>
            <a:ext cx="6064822" cy="6064750"/>
          </a:xfrm>
          <a:prstGeom prst="rect">
            <a:avLst/>
          </a:prstGeom>
          <a:ln w="3175">
            <a:miter lim="400000"/>
          </a:ln>
        </p:spPr>
      </p:pic>
      <p:sp>
        <p:nvSpPr>
          <p:cNvPr id="57" name="Line"/>
          <p:cNvSpPr/>
          <p:nvPr/>
        </p:nvSpPr>
        <p:spPr>
          <a:xfrm>
            <a:off x="225226" y="986631"/>
            <a:ext cx="11741548" cy="1"/>
          </a:xfrm>
          <a:prstGeom prst="line">
            <a:avLst/>
          </a:prstGeom>
          <a:ln w="3175">
            <a:solidFill>
              <a:srgbClr val="FFFFFF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917" y="717550"/>
            <a:ext cx="9736667" cy="787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95917" y="1668464"/>
            <a:ext cx="9736667" cy="46196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C99117-1E23-F143-A2C2-E66C60A3254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5" tIns="45702" rIns="91405" bIns="4570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 smtClean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pPr>
              <a:defRPr/>
            </a:pPr>
            <a:fld id="{5A483123-D139-A849-999B-8F8A31D82C4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D9D2430E-C4B5-484C-81F4-F8948C6C9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53200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r>
              <a:rPr lang="en-US" altLang="en-US" dirty="0"/>
              <a:t>LYNCH BIOLOGICS, LLC  |  LYNCHBIOLOGICS.COM  | 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2422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917" y="609600"/>
            <a:ext cx="9736667" cy="787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95918" y="1668464"/>
            <a:ext cx="4766733" cy="461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65851" y="1668464"/>
            <a:ext cx="4766733" cy="46196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FDA279-E844-CB48-AE2E-6E95FF9F864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5" tIns="45702" rIns="91405" bIns="4570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 smtClean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pPr>
              <a:defRPr/>
            </a:pPr>
            <a:fld id="{5A483123-D139-A849-999B-8F8A31D82C4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1F39526-B53D-6440-BA58-083FAD566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53200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r>
              <a:rPr lang="en-US" altLang="en-US" dirty="0"/>
              <a:t>LYNCH BIOLOGICS, LLC  |  LYNCHBIOLOGICS.COM  | 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9978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- Page Number - Underl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C6DD9B06-23AA-754D-8D24-9B9F0AF082A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5" tIns="45702" rIns="91405" bIns="4570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 smtClean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pPr>
              <a:defRPr/>
            </a:pPr>
            <a:fld id="{5A483123-D139-A849-999B-8F8A31D82C4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2727FA3-739B-5248-A824-D177CE2AA9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53200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r>
              <a:rPr lang="en-US" altLang="en-US" dirty="0"/>
              <a:t>LYNCH BIOLOGICS, LLC  |  LYNCHBIOLOGICS.COM  | 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9163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6E6A5B3-6E19-E34E-BC68-2B430DF15FC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5" tIns="45702" rIns="91405" bIns="4570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 smtClean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pPr>
              <a:defRPr/>
            </a:pPr>
            <a:fld id="{5A483123-D139-A849-999B-8F8A31D82C4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7D8A028E-41E9-6044-A960-287EE399A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53200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</a:lstStyle>
          <a:p>
            <a:r>
              <a:rPr lang="en-US" altLang="en-US" dirty="0"/>
              <a:t>LYNCH BIOLOGICS, LLC  |  LYNCHBIOLOGICS.COM  |  CONFIDENTIAL</a:t>
            </a:r>
          </a:p>
        </p:txBody>
      </p:sp>
    </p:spTree>
    <p:extLst>
      <p:ext uri="{BB962C8B-B14F-4D97-AF65-F5344CB8AC3E}">
        <p14:creationId xmlns:p14="http://schemas.microsoft.com/office/powerpoint/2010/main" val="94414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YNCH Biologics, LLC"/>
          <p:cNvSpPr txBox="1"/>
          <p:nvPr/>
        </p:nvSpPr>
        <p:spPr>
          <a:xfrm>
            <a:off x="208573" y="6575407"/>
            <a:ext cx="1225520" cy="21113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 sz="90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LYNCH Biologics, LLC</a:t>
            </a:r>
          </a:p>
        </p:txBody>
      </p:sp>
      <p:sp>
        <p:nvSpPr>
          <p:cNvPr id="65" name="Lynchbiologics.com"/>
          <p:cNvSpPr txBox="1"/>
          <p:nvPr/>
        </p:nvSpPr>
        <p:spPr>
          <a:xfrm>
            <a:off x="5557301" y="6575407"/>
            <a:ext cx="1077398" cy="21113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 sz="900" b="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Lynchbiologics.com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50885" y="6566961"/>
            <a:ext cx="225402" cy="223839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100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7" name="Line"/>
          <p:cNvSpPr/>
          <p:nvPr/>
        </p:nvSpPr>
        <p:spPr>
          <a:xfrm>
            <a:off x="225226" y="6536531"/>
            <a:ext cx="11741548" cy="1"/>
          </a:xfrm>
          <a:prstGeom prst="line">
            <a:avLst/>
          </a:prstGeom>
          <a:ln w="3175">
            <a:solidFill>
              <a:srgbClr val="929292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8" name="Line"/>
          <p:cNvSpPr/>
          <p:nvPr/>
        </p:nvSpPr>
        <p:spPr>
          <a:xfrm>
            <a:off x="225226" y="986631"/>
            <a:ext cx="11741548" cy="1"/>
          </a:xfrm>
          <a:prstGeom prst="line">
            <a:avLst/>
          </a:prstGeom>
          <a:ln w="3175">
            <a:solidFill>
              <a:srgbClr val="929292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"/>
          <p:cNvSpPr>
            <a:spLocks noGrp="1"/>
          </p:cNvSpPr>
          <p:nvPr>
            <p:ph type="pic" sz="half" idx="13"/>
          </p:nvPr>
        </p:nvSpPr>
        <p:spPr>
          <a:xfrm>
            <a:off x="6247804" y="446484"/>
            <a:ext cx="3750470" cy="577750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xfrm>
            <a:off x="2193726" y="446484"/>
            <a:ext cx="3750470" cy="2803923"/>
          </a:xfrm>
          <a:prstGeom prst="rect">
            <a:avLst/>
          </a:prstGeom>
        </p:spPr>
        <p:txBody>
          <a:bodyPr lIns="35718" tIns="35718" rIns="35718" bIns="35718" anchor="b"/>
          <a:lstStyle>
            <a:lvl1pPr algn="ctr" defTabSz="410765">
              <a:defRPr sz="42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93726" y="3321843"/>
            <a:ext cx="3750470" cy="2893220"/>
          </a:xfrm>
          <a:prstGeom prst="rect">
            <a:avLst/>
          </a:prstGeom>
        </p:spPr>
        <p:txBody>
          <a:bodyPr lIns="35718" tIns="35718" rIns="35718" bIns="35718"/>
          <a:lstStyle>
            <a:lvl1pPr marL="0" indent="0" algn="ctr" defTabSz="410765">
              <a:spcBef>
                <a:spcPts val="0"/>
              </a:spcBef>
              <a:buClrTx/>
              <a:buSz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 algn="ctr" defTabSz="410765">
              <a:spcBef>
                <a:spcPts val="0"/>
              </a:spcBef>
              <a:buClrTx/>
              <a:buSz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 algn="ctr" defTabSz="410765">
              <a:spcBef>
                <a:spcPts val="0"/>
              </a:spcBef>
              <a:buClrTx/>
              <a:buSz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 algn="ctr" defTabSz="410765">
              <a:spcBef>
                <a:spcPts val="0"/>
              </a:spcBef>
              <a:buClrTx/>
              <a:buSz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 algn="ctr" defTabSz="410765">
              <a:spcBef>
                <a:spcPts val="0"/>
              </a:spcBef>
              <a:buClrTx/>
              <a:buSz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3876" y="6536531"/>
            <a:ext cx="239485" cy="232486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2193726" y="178593"/>
            <a:ext cx="7804548" cy="1518048"/>
          </a:xfrm>
          <a:prstGeom prst="rect">
            <a:avLst/>
          </a:prstGeom>
        </p:spPr>
        <p:txBody>
          <a:bodyPr lIns="35718" tIns="35718" rIns="35718" bIns="35718"/>
          <a:lstStyle>
            <a:lvl1pPr algn="ctr" defTabSz="410765">
              <a:defRPr sz="56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3876" y="6536531"/>
            <a:ext cx="239485" cy="232486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2193726" y="178593"/>
            <a:ext cx="7804548" cy="1518048"/>
          </a:xfrm>
          <a:prstGeom prst="rect">
            <a:avLst/>
          </a:prstGeom>
        </p:spPr>
        <p:txBody>
          <a:bodyPr lIns="35718" tIns="35718" rIns="35718" bIns="35718"/>
          <a:lstStyle>
            <a:lvl1pPr algn="ctr" defTabSz="410765">
              <a:defRPr sz="56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94" name="Body Level One…"/>
          <p:cNvSpPr txBox="1">
            <a:spLocks noGrp="1"/>
          </p:cNvSpPr>
          <p:nvPr>
            <p:ph type="body" idx="1"/>
          </p:nvPr>
        </p:nvSpPr>
        <p:spPr>
          <a:xfrm>
            <a:off x="2193726" y="1821656"/>
            <a:ext cx="7804548" cy="4420196"/>
          </a:xfrm>
          <a:prstGeom prst="rect">
            <a:avLst/>
          </a:prstGeom>
        </p:spPr>
        <p:txBody>
          <a:bodyPr lIns="35718" tIns="35718" rIns="35718" bIns="35718" anchor="ctr"/>
          <a:lstStyle>
            <a:lvl1pPr marL="305593" indent="-305593" defTabSz="410765">
              <a:spcBef>
                <a:spcPts val="2900"/>
              </a:spcBef>
              <a:buClrTx/>
              <a:buSzPct val="145000"/>
              <a:buChar char="•"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50093" indent="-305593" defTabSz="410765">
              <a:spcBef>
                <a:spcPts val="2900"/>
              </a:spcBef>
              <a:buClrTx/>
              <a:buSzPct val="145000"/>
              <a:buChar char="•"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94593" indent="-305593" defTabSz="410765">
              <a:spcBef>
                <a:spcPts val="2900"/>
              </a:spcBef>
              <a:buClrTx/>
              <a:buSzPct val="145000"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39093" indent="-305593" defTabSz="410765">
              <a:spcBef>
                <a:spcPts val="2900"/>
              </a:spcBef>
              <a:buClrTx/>
              <a:buSzPct val="145000"/>
              <a:buChar char="•"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83593" indent="-305593" defTabSz="410765">
              <a:spcBef>
                <a:spcPts val="2900"/>
              </a:spcBef>
              <a:buClrTx/>
              <a:buSzPct val="145000"/>
              <a:buChar char="•"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3876" y="6536531"/>
            <a:ext cx="239485" cy="232486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sz="quarter" idx="13"/>
          </p:nvPr>
        </p:nvSpPr>
        <p:spPr>
          <a:xfrm>
            <a:off x="6247804" y="1821656"/>
            <a:ext cx="3750470" cy="442019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3" name="Title Text"/>
          <p:cNvSpPr txBox="1">
            <a:spLocks noGrp="1"/>
          </p:cNvSpPr>
          <p:nvPr>
            <p:ph type="title"/>
          </p:nvPr>
        </p:nvSpPr>
        <p:spPr>
          <a:xfrm>
            <a:off x="2193726" y="178593"/>
            <a:ext cx="7804548" cy="1518048"/>
          </a:xfrm>
          <a:prstGeom prst="rect">
            <a:avLst/>
          </a:prstGeom>
        </p:spPr>
        <p:txBody>
          <a:bodyPr lIns="35718" tIns="35718" rIns="35718" bIns="35718"/>
          <a:lstStyle>
            <a:lvl1pPr algn="ctr" defTabSz="410765">
              <a:defRPr sz="56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0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93726" y="1821656"/>
            <a:ext cx="3750470" cy="4420196"/>
          </a:xfrm>
          <a:prstGeom prst="rect">
            <a:avLst/>
          </a:prstGeom>
        </p:spPr>
        <p:txBody>
          <a:bodyPr lIns="35718" tIns="35718" rIns="35718" bIns="35718" anchor="ctr"/>
          <a:lstStyle>
            <a:lvl1pPr marL="220435" indent="-220435" defTabSz="410765">
              <a:spcBef>
                <a:spcPts val="2200"/>
              </a:spcBef>
              <a:buClrTx/>
              <a:buSzPct val="145000"/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63335" indent="-220435" defTabSz="410765">
              <a:spcBef>
                <a:spcPts val="2200"/>
              </a:spcBef>
              <a:buClrTx/>
              <a:buSzPct val="145000"/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06235" indent="-220435" defTabSz="410765">
              <a:spcBef>
                <a:spcPts val="2200"/>
              </a:spcBef>
              <a:buClrTx/>
              <a:buSzPct val="145000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49135" indent="-220435" defTabSz="410765">
              <a:spcBef>
                <a:spcPts val="2200"/>
              </a:spcBef>
              <a:buClrTx/>
              <a:buSzPct val="145000"/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92035" indent="-220435" defTabSz="410765">
              <a:spcBef>
                <a:spcPts val="2200"/>
              </a:spcBef>
              <a:buClrTx/>
              <a:buSzPct val="145000"/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3876" y="6536531"/>
            <a:ext cx="239485" cy="236538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11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7162" y="6406786"/>
            <a:ext cx="273656" cy="264256"/>
          </a:xfrm>
          <a:prstGeom prst="rect">
            <a:avLst/>
          </a:prstGeom>
          <a:ln w="3175">
            <a:miter lim="400000"/>
          </a:ln>
        </p:spPr>
        <p:txBody>
          <a:bodyPr wrap="none" lIns="45719" rIns="45719" anchor="ctr">
            <a:spAutoFit/>
          </a:bodyPr>
          <a:lstStyle>
            <a:lvl1pPr algn="l" defTabSz="914400">
              <a:defRPr sz="1200" b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extBox 6"/>
          <p:cNvSpPr txBox="1"/>
          <p:nvPr/>
        </p:nvSpPr>
        <p:spPr>
          <a:xfrm>
            <a:off x="4976812" y="6400800"/>
            <a:ext cx="2247901" cy="26425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1200" b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CONFIDENTIAL</a:t>
            </a:r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615315" y="92074"/>
            <a:ext cx="10961370" cy="150812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615315" y="1600200"/>
            <a:ext cx="10961370" cy="52578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5" r:id="rId15"/>
    <p:sldLayoutId id="2147483674" r:id="rId16"/>
    <p:sldLayoutId id="2147483675" r:id="rId17"/>
  </p:sldLayoutIdLst>
  <p:transition spd="med"/>
  <p:txStyles>
    <p:titleStyle>
      <a:lvl1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AE1E55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AE1E55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AE1E55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AE1E55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AE1E55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AE1E55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AE1E55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AE1E55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AE1E55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65759" marR="0" indent="-365759" algn="l" defTabSz="914400" latinLnBrk="0">
        <a:lnSpc>
          <a:spcPct val="100000"/>
        </a:lnSpc>
        <a:spcBef>
          <a:spcPts val="2400"/>
        </a:spcBef>
        <a:spcAft>
          <a:spcPts val="0"/>
        </a:spcAft>
        <a:buClr>
          <a:srgbClr val="AE1E55"/>
        </a:buClr>
        <a:buSzPct val="100000"/>
        <a:buFontTx/>
        <a:buChar char="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800100" marR="0" indent="-342900" algn="l" defTabSz="914400" latinLnBrk="0">
        <a:lnSpc>
          <a:spcPct val="100000"/>
        </a:lnSpc>
        <a:spcBef>
          <a:spcPts val="2400"/>
        </a:spcBef>
        <a:spcAft>
          <a:spcPts val="0"/>
        </a:spcAft>
        <a:buClr>
          <a:srgbClr val="AE1E55"/>
        </a:buClr>
        <a:buSzPct val="100000"/>
        <a:buFontTx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914400" latinLnBrk="0">
        <a:lnSpc>
          <a:spcPct val="100000"/>
        </a:lnSpc>
        <a:spcBef>
          <a:spcPts val="2400"/>
        </a:spcBef>
        <a:spcAft>
          <a:spcPts val="0"/>
        </a:spcAft>
        <a:buClr>
          <a:srgbClr val="AE1E55"/>
        </a:buClr>
        <a:buSzPct val="12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latinLnBrk="0">
        <a:lnSpc>
          <a:spcPct val="100000"/>
        </a:lnSpc>
        <a:spcBef>
          <a:spcPts val="2400"/>
        </a:spcBef>
        <a:spcAft>
          <a:spcPts val="0"/>
        </a:spcAft>
        <a:buClr>
          <a:srgbClr val="AE1E55"/>
        </a:buClr>
        <a:buSzPct val="100000"/>
        <a:buFontTx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latinLnBrk="0">
        <a:lnSpc>
          <a:spcPct val="100000"/>
        </a:lnSpc>
        <a:spcBef>
          <a:spcPts val="2400"/>
        </a:spcBef>
        <a:spcAft>
          <a:spcPts val="0"/>
        </a:spcAft>
        <a:buClr>
          <a:srgbClr val="AE1E55"/>
        </a:buClr>
        <a:buSzPct val="100000"/>
        <a:buFontTx/>
        <a:buChar char="»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60320" marR="0" indent="-274320" algn="l" defTabSz="914400" latinLnBrk="0">
        <a:lnSpc>
          <a:spcPct val="100000"/>
        </a:lnSpc>
        <a:spcBef>
          <a:spcPts val="2400"/>
        </a:spcBef>
        <a:spcAft>
          <a:spcPts val="0"/>
        </a:spcAft>
        <a:buClr>
          <a:srgbClr val="AE1E55"/>
        </a:buClr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17520" marR="0" indent="-274320" algn="l" defTabSz="914400" latinLnBrk="0">
        <a:lnSpc>
          <a:spcPct val="100000"/>
        </a:lnSpc>
        <a:spcBef>
          <a:spcPts val="2400"/>
        </a:spcBef>
        <a:spcAft>
          <a:spcPts val="0"/>
        </a:spcAft>
        <a:buClr>
          <a:srgbClr val="AE1E55"/>
        </a:buClr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74720" marR="0" indent="-274320" algn="l" defTabSz="914400" latinLnBrk="0">
        <a:lnSpc>
          <a:spcPct val="100000"/>
        </a:lnSpc>
        <a:spcBef>
          <a:spcPts val="2400"/>
        </a:spcBef>
        <a:spcAft>
          <a:spcPts val="0"/>
        </a:spcAft>
        <a:buClr>
          <a:srgbClr val="AE1E55"/>
        </a:buClr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31920" marR="0" indent="-274320" algn="l" defTabSz="914400" latinLnBrk="0">
        <a:lnSpc>
          <a:spcPct val="100000"/>
        </a:lnSpc>
        <a:spcBef>
          <a:spcPts val="2400"/>
        </a:spcBef>
        <a:spcAft>
          <a:spcPts val="0"/>
        </a:spcAft>
        <a:buClr>
          <a:srgbClr val="AE1E55"/>
        </a:buClr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364175"/>
            <a:ext cx="12192000" cy="1588"/>
          </a:xfrm>
          <a:prstGeom prst="line">
            <a:avLst/>
          </a:prstGeom>
          <a:ln w="15240" cmpd="sng">
            <a:solidFill>
              <a:srgbClr val="0065A4"/>
            </a:solidFill>
          </a:ln>
        </p:spPr>
      </p:cxnSp>
    </p:spTree>
    <p:extLst>
      <p:ext uri="{BB962C8B-B14F-4D97-AF65-F5344CB8AC3E}">
        <p14:creationId xmlns:p14="http://schemas.microsoft.com/office/powerpoint/2010/main" val="107904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A50034">
                <a:lumMod val="69000"/>
              </a:srgbClr>
            </a:gs>
            <a:gs pos="85000">
              <a:srgbClr val="6F0011">
                <a:lumMod val="43000"/>
              </a:srgb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>
            <a:extLst>
              <a:ext uri="{FF2B5EF4-FFF2-40B4-BE49-F238E27FC236}">
                <a16:creationId xmlns:a16="http://schemas.microsoft.com/office/drawing/2014/main" id="{D796DB1F-8304-FF40-AF44-16354B22E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>
            <a:alphaModFix amt="5000"/>
          </a:blip>
          <a:srcRect l="33118" b="21563"/>
          <a:stretch/>
        </p:blipFill>
        <p:spPr>
          <a:xfrm>
            <a:off x="0" y="23191"/>
            <a:ext cx="5847837" cy="6858000"/>
          </a:xfrm>
          <a:prstGeom prst="rect">
            <a:avLst/>
          </a:prstGeom>
          <a:ln w="3175">
            <a:miter lim="400000"/>
          </a:ln>
        </p:spPr>
      </p:pic>
      <p:sp>
        <p:nvSpPr>
          <p:cNvPr id="1026" name="Rectangle 2">
            <a:extLst>
              <a:ext uri="{FF2B5EF4-FFF2-40B4-BE49-F238E27FC236}">
                <a16:creationId xmlns:a16="http://schemas.microsoft.com/office/drawing/2014/main" id="{3C9C2EF7-2706-854D-9488-3FF85DC463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8955"/>
            <a:ext cx="10972800" cy="94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5" tIns="45702" rIns="91405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D7DC768-533C-D042-9F0F-E376D5F4D0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1"/>
            <a:ext cx="1097280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5" tIns="45702" rIns="91405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1B2D6A-F540-7643-9BE4-0B332299E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7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0" i="0">
          <a:solidFill>
            <a:schemeClr val="bg1"/>
          </a:solidFill>
          <a:effectLst/>
          <a:latin typeface="Proxima Nova Light" panose="02000506030000020004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022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044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065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086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 b="0" i="0">
          <a:solidFill>
            <a:schemeClr val="bg1"/>
          </a:solidFill>
          <a:effectLst/>
          <a:latin typeface="Proxima Nova Light" panose="02000506030000020004" pitchFamily="2" charset="0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 b="0" i="0">
          <a:solidFill>
            <a:schemeClr val="bg1"/>
          </a:solidFill>
          <a:effectLst/>
          <a:latin typeface="Proxima Nova Light" panose="02000506030000020004" pitchFamily="2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 b="0" i="0">
          <a:solidFill>
            <a:schemeClr val="bg1"/>
          </a:solidFill>
          <a:effectLst/>
          <a:latin typeface="Proxima Nova Light" panose="02000506030000020004" pitchFamily="2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 b="0" i="0">
          <a:solidFill>
            <a:schemeClr val="bg1"/>
          </a:solidFill>
          <a:effectLst/>
          <a:latin typeface="Proxima Nova Light" panose="02000506030000020004" pitchFamily="2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 b="0" i="0">
          <a:solidFill>
            <a:schemeClr val="bg1"/>
          </a:solidFill>
          <a:effectLst/>
          <a:latin typeface="Proxima Nova Light" panose="02000506030000020004" pitchFamily="2" charset="0"/>
        </a:defRPr>
      </a:lvl5pPr>
      <a:lvl6pPr marL="2513618" indent="-22851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0639" indent="-22851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7662" indent="-22851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4683" indent="-22851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0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2" algn="l" defTabSz="9140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4" algn="l" defTabSz="9140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65" algn="l" defTabSz="9140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86" algn="l" defTabSz="9140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07" algn="l" defTabSz="9140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30" algn="l" defTabSz="9140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50" algn="l" defTabSz="9140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70" algn="l" defTabSz="9140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microsoft.com/office/2007/relationships/hdphoto" Target="../media/hdphoto1.wdp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840533" y="6566961"/>
            <a:ext cx="147706" cy="211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169" name="Title 1"/>
          <p:cNvSpPr txBox="1"/>
          <p:nvPr/>
        </p:nvSpPr>
        <p:spPr>
          <a:xfrm>
            <a:off x="376827" y="168909"/>
            <a:ext cx="5587605" cy="8683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l" defTabSz="914400">
              <a:defRPr sz="40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000" dirty="0"/>
              <a:t>Lynch Biologics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2ADF24-65FF-5746-A510-BBADC56D79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9" y="3125974"/>
            <a:ext cx="2609464" cy="235939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0D3247C-5CAF-534C-B828-1BD66CBC2564}"/>
              </a:ext>
            </a:extLst>
          </p:cNvPr>
          <p:cNvSpPr txBox="1"/>
          <p:nvPr/>
        </p:nvSpPr>
        <p:spPr>
          <a:xfrm>
            <a:off x="518780" y="5652030"/>
            <a:ext cx="5587605" cy="8683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algn="l" defTabSz="914400">
              <a:defRPr sz="40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000" dirty="0"/>
              <a:t>Veterinary Transplant Services</a:t>
            </a:r>
            <a:endParaRPr sz="3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F1C0D0-F45D-194A-BFBB-7481F3C893FC}"/>
              </a:ext>
            </a:extLst>
          </p:cNvPr>
          <p:cNvSpPr txBox="1"/>
          <p:nvPr/>
        </p:nvSpPr>
        <p:spPr>
          <a:xfrm>
            <a:off x="4314651" y="835364"/>
            <a:ext cx="7173020" cy="38581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l" defTabSz="914400">
              <a:defRPr sz="40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Recombinant Human PDGF and Bone Grafts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DDF207-09F1-4188-B4F6-6975A9209F43}"/>
              </a:ext>
            </a:extLst>
          </p:cNvPr>
          <p:cNvSpPr/>
          <p:nvPr/>
        </p:nvSpPr>
        <p:spPr>
          <a:xfrm>
            <a:off x="9654962" y="6147187"/>
            <a:ext cx="293965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AVORE Coeur d’ Alene Jul2021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6FF683-DD65-436C-8A26-69FCC157F0C3}"/>
              </a:ext>
            </a:extLst>
          </p:cNvPr>
          <p:cNvSpPr txBox="1"/>
          <p:nvPr/>
        </p:nvSpPr>
        <p:spPr>
          <a:xfrm>
            <a:off x="9326880" y="5323573"/>
            <a:ext cx="2865120" cy="56457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Helen Newman, PhD</a:t>
            </a:r>
          </a:p>
          <a:p>
            <a: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Founder &amp; Director 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878286" y="6566961"/>
            <a:ext cx="72198" cy="2106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443" name="Title 1"/>
          <p:cNvSpPr txBox="1"/>
          <p:nvPr/>
        </p:nvSpPr>
        <p:spPr>
          <a:xfrm>
            <a:off x="503837" y="60793"/>
            <a:ext cx="11737780" cy="8683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l" defTabSz="914400">
              <a:defRPr sz="40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Mitogenesis Comparison</a:t>
            </a:r>
          </a:p>
        </p:txBody>
      </p:sp>
      <p:sp>
        <p:nvSpPr>
          <p:cNvPr id="444" name="TextBox 3"/>
          <p:cNvSpPr txBox="1"/>
          <p:nvPr/>
        </p:nvSpPr>
        <p:spPr>
          <a:xfrm>
            <a:off x="6557459" y="427781"/>
            <a:ext cx="6299135" cy="3708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182879" indent="-182879" defTabSz="914400">
              <a:spcBef>
                <a:spcPts val="1200"/>
              </a:spcBef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PDGF is the most potent mitogen for MSCs</a:t>
            </a:r>
          </a:p>
        </p:txBody>
      </p:sp>
      <p:sp>
        <p:nvSpPr>
          <p:cNvPr id="457" name="TextBox 5"/>
          <p:cNvSpPr txBox="1"/>
          <p:nvPr/>
        </p:nvSpPr>
        <p:spPr>
          <a:xfrm>
            <a:off x="-1674236" y="5931911"/>
            <a:ext cx="5866836" cy="3708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23 unique growth factors/cytokines</a:t>
            </a:r>
          </a:p>
        </p:txBody>
      </p:sp>
      <p:sp>
        <p:nvSpPr>
          <p:cNvPr id="458" name="TextBox 5"/>
          <p:cNvSpPr txBox="1"/>
          <p:nvPr/>
        </p:nvSpPr>
        <p:spPr>
          <a:xfrm>
            <a:off x="5376333" y="6086349"/>
            <a:ext cx="6629401" cy="3708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 defTabSz="914400">
              <a:defRPr sz="9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Mesenchymal Stem Cells (Rabbit), </a:t>
            </a:r>
            <a:r>
              <a:rPr baseline="29777"/>
              <a:t>3</a:t>
            </a:r>
            <a:r>
              <a:t>H DNA Synthesis Assay, Data from Ozaki 2007</a:t>
            </a:r>
          </a:p>
          <a:p>
            <a:pPr algn="r" defTabSz="914400">
              <a:defRPr sz="9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Published in Journal of Stem Cells and Development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8DB6C00-F2CC-4240-A58A-64556090D389}"/>
              </a:ext>
            </a:extLst>
          </p:cNvPr>
          <p:cNvGrpSpPr/>
          <p:nvPr/>
        </p:nvGrpSpPr>
        <p:grpSpPr>
          <a:xfrm>
            <a:off x="1004989" y="1069910"/>
            <a:ext cx="8388447" cy="5047421"/>
            <a:chOff x="1679729" y="1947670"/>
            <a:chExt cx="7375835" cy="3807389"/>
          </a:xfrm>
        </p:grpSpPr>
        <p:sp>
          <p:nvSpPr>
            <p:cNvPr id="445" name="Rectangle 4"/>
            <p:cNvSpPr/>
            <p:nvPr/>
          </p:nvSpPr>
          <p:spPr>
            <a:xfrm>
              <a:off x="3201429" y="2090009"/>
              <a:ext cx="5841435" cy="3201889"/>
            </a:xfrm>
            <a:prstGeom prst="rect">
              <a:avLst/>
            </a:prstGeom>
            <a:ln w="25400">
              <a:solidFill>
                <a:srgbClr val="FFFFFF"/>
              </a:solidFill>
            </a:ln>
          </p:spPr>
          <p:txBody>
            <a:bodyPr lIns="45719" rIns="45719" anchor="ctr"/>
            <a:lstStyle/>
            <a:p>
              <a:pPr defTabSz="914400">
                <a:defRPr sz="1800" b="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/>
            </a:p>
          </p:txBody>
        </p:sp>
        <p:sp>
          <p:nvSpPr>
            <p:cNvPr id="446" name="Line"/>
            <p:cNvSpPr/>
            <p:nvPr/>
          </p:nvSpPr>
          <p:spPr>
            <a:xfrm>
              <a:off x="2990742" y="2090009"/>
              <a:ext cx="6064822" cy="1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47" name="Line"/>
            <p:cNvSpPr/>
            <p:nvPr/>
          </p:nvSpPr>
          <p:spPr>
            <a:xfrm>
              <a:off x="2990742" y="4646942"/>
              <a:ext cx="6064822" cy="1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48" name="Line"/>
            <p:cNvSpPr/>
            <p:nvPr/>
          </p:nvSpPr>
          <p:spPr>
            <a:xfrm>
              <a:off x="2990742" y="4007708"/>
              <a:ext cx="6064822" cy="1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49" name="Line"/>
            <p:cNvSpPr/>
            <p:nvPr/>
          </p:nvSpPr>
          <p:spPr>
            <a:xfrm>
              <a:off x="2990742" y="3368475"/>
              <a:ext cx="6064822" cy="1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0" name="Line"/>
            <p:cNvSpPr/>
            <p:nvPr/>
          </p:nvSpPr>
          <p:spPr>
            <a:xfrm>
              <a:off x="2990742" y="2733046"/>
              <a:ext cx="6064822" cy="1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1" name="Rectangle"/>
            <p:cNvSpPr/>
            <p:nvPr/>
          </p:nvSpPr>
          <p:spPr>
            <a:xfrm>
              <a:off x="3348565" y="2143188"/>
              <a:ext cx="107537" cy="3155060"/>
            </a:xfrm>
            <a:prstGeom prst="rect">
              <a:avLst/>
            </a:prstGeom>
            <a:solidFill>
              <a:srgbClr val="A50034"/>
            </a:solidFill>
            <a:ln w="12700">
              <a:solidFill>
                <a:srgbClr val="FFFFFF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2" name="500%"/>
            <p:cNvSpPr txBox="1"/>
            <p:nvPr/>
          </p:nvSpPr>
          <p:spPr>
            <a:xfrm>
              <a:off x="2438507" y="4522323"/>
              <a:ext cx="473919" cy="24923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>
                <a:defRPr sz="12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500%</a:t>
              </a:r>
            </a:p>
          </p:txBody>
        </p:sp>
        <p:sp>
          <p:nvSpPr>
            <p:cNvPr id="453" name="1000%"/>
            <p:cNvSpPr txBox="1"/>
            <p:nvPr/>
          </p:nvSpPr>
          <p:spPr>
            <a:xfrm>
              <a:off x="2396128" y="3881688"/>
              <a:ext cx="558677" cy="24923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>
                <a:defRPr sz="12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1000%</a:t>
              </a:r>
            </a:p>
          </p:txBody>
        </p:sp>
        <p:sp>
          <p:nvSpPr>
            <p:cNvPr id="454" name="1500%"/>
            <p:cNvSpPr txBox="1"/>
            <p:nvPr/>
          </p:nvSpPr>
          <p:spPr>
            <a:xfrm>
              <a:off x="2396128" y="3241052"/>
              <a:ext cx="558677" cy="24923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>
                <a:defRPr sz="12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1500%</a:t>
              </a:r>
            </a:p>
          </p:txBody>
        </p:sp>
        <p:sp>
          <p:nvSpPr>
            <p:cNvPr id="455" name="2000%"/>
            <p:cNvSpPr txBox="1"/>
            <p:nvPr/>
          </p:nvSpPr>
          <p:spPr>
            <a:xfrm>
              <a:off x="2396128" y="2600417"/>
              <a:ext cx="558677" cy="24923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>
                <a:defRPr sz="12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2000%</a:t>
              </a:r>
            </a:p>
          </p:txBody>
        </p:sp>
        <p:sp>
          <p:nvSpPr>
            <p:cNvPr id="456" name="2500%"/>
            <p:cNvSpPr txBox="1"/>
            <p:nvPr/>
          </p:nvSpPr>
          <p:spPr>
            <a:xfrm>
              <a:off x="2396128" y="1959782"/>
              <a:ext cx="558677" cy="24923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>
                <a:defRPr sz="12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2500%</a:t>
              </a:r>
            </a:p>
          </p:txBody>
        </p:sp>
        <p:sp>
          <p:nvSpPr>
            <p:cNvPr id="459" name="Rectangle"/>
            <p:cNvSpPr/>
            <p:nvPr/>
          </p:nvSpPr>
          <p:spPr>
            <a:xfrm>
              <a:off x="3581193" y="3406854"/>
              <a:ext cx="107538" cy="1891394"/>
            </a:xfrm>
            <a:prstGeom prst="rect">
              <a:avLst/>
            </a:prstGeom>
            <a:solidFill>
              <a:srgbClr val="A50034"/>
            </a:solidFill>
            <a:ln w="12700">
              <a:solidFill>
                <a:srgbClr val="FFFFFF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60" name="Rectangle"/>
            <p:cNvSpPr/>
            <p:nvPr/>
          </p:nvSpPr>
          <p:spPr>
            <a:xfrm>
              <a:off x="3813821" y="3534476"/>
              <a:ext cx="107537" cy="1763772"/>
            </a:xfrm>
            <a:prstGeom prst="rect">
              <a:avLst/>
            </a:prstGeom>
            <a:solidFill>
              <a:srgbClr val="A50034"/>
            </a:solidFill>
            <a:ln w="12700">
              <a:solidFill>
                <a:srgbClr val="FFFFFF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61" name="Rectangle"/>
            <p:cNvSpPr/>
            <p:nvPr/>
          </p:nvSpPr>
          <p:spPr>
            <a:xfrm>
              <a:off x="4046449" y="3669984"/>
              <a:ext cx="107537" cy="1628264"/>
            </a:xfrm>
            <a:prstGeom prst="rect">
              <a:avLst/>
            </a:prstGeom>
            <a:solidFill>
              <a:srgbClr val="A50034"/>
            </a:solidFill>
            <a:ln w="12700">
              <a:solidFill>
                <a:srgbClr val="FFFFFF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62" name="Rectangle"/>
            <p:cNvSpPr/>
            <p:nvPr/>
          </p:nvSpPr>
          <p:spPr>
            <a:xfrm>
              <a:off x="4279076" y="3746184"/>
              <a:ext cx="107538" cy="1552064"/>
            </a:xfrm>
            <a:prstGeom prst="rect">
              <a:avLst/>
            </a:prstGeom>
            <a:solidFill>
              <a:srgbClr val="A50034"/>
            </a:solidFill>
            <a:ln w="12700">
              <a:solidFill>
                <a:srgbClr val="FFFFFF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63" name="Rectangle"/>
            <p:cNvSpPr/>
            <p:nvPr/>
          </p:nvSpPr>
          <p:spPr>
            <a:xfrm>
              <a:off x="4511704" y="4117428"/>
              <a:ext cx="107538" cy="1180820"/>
            </a:xfrm>
            <a:prstGeom prst="rect">
              <a:avLst/>
            </a:prstGeom>
            <a:solidFill>
              <a:srgbClr val="A50034"/>
            </a:solidFill>
            <a:ln w="12700">
              <a:solidFill>
                <a:srgbClr val="FFFFFF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64" name="Rectangle"/>
            <p:cNvSpPr/>
            <p:nvPr/>
          </p:nvSpPr>
          <p:spPr>
            <a:xfrm>
              <a:off x="4744332" y="4711160"/>
              <a:ext cx="107538" cy="587088"/>
            </a:xfrm>
            <a:prstGeom prst="rect">
              <a:avLst/>
            </a:prstGeom>
            <a:solidFill>
              <a:srgbClr val="A50034"/>
            </a:solidFill>
            <a:ln w="12700">
              <a:solidFill>
                <a:srgbClr val="FFFFFF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65" name="Rectangle"/>
            <p:cNvSpPr/>
            <p:nvPr/>
          </p:nvSpPr>
          <p:spPr>
            <a:xfrm>
              <a:off x="4976960" y="4787360"/>
              <a:ext cx="107538" cy="510888"/>
            </a:xfrm>
            <a:prstGeom prst="rect">
              <a:avLst/>
            </a:prstGeom>
            <a:solidFill>
              <a:srgbClr val="A50034"/>
            </a:solidFill>
            <a:ln w="12700">
              <a:solidFill>
                <a:srgbClr val="FFFFFF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66" name="Rectangle"/>
            <p:cNvSpPr/>
            <p:nvPr/>
          </p:nvSpPr>
          <p:spPr>
            <a:xfrm>
              <a:off x="5209588" y="4864905"/>
              <a:ext cx="107538" cy="433343"/>
            </a:xfrm>
            <a:prstGeom prst="rect">
              <a:avLst/>
            </a:prstGeom>
            <a:solidFill>
              <a:srgbClr val="A50034"/>
            </a:solidFill>
            <a:ln w="12700">
              <a:solidFill>
                <a:srgbClr val="FFFFFF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67" name="Rectangle"/>
            <p:cNvSpPr/>
            <p:nvPr/>
          </p:nvSpPr>
          <p:spPr>
            <a:xfrm>
              <a:off x="5442216" y="4890305"/>
              <a:ext cx="107537" cy="407943"/>
            </a:xfrm>
            <a:prstGeom prst="rect">
              <a:avLst/>
            </a:prstGeom>
            <a:solidFill>
              <a:srgbClr val="A50034"/>
            </a:solidFill>
            <a:ln w="12700">
              <a:solidFill>
                <a:srgbClr val="FFFFFF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68" name="Rectangle"/>
            <p:cNvSpPr/>
            <p:nvPr/>
          </p:nvSpPr>
          <p:spPr>
            <a:xfrm>
              <a:off x="5674844" y="4903005"/>
              <a:ext cx="107537" cy="395243"/>
            </a:xfrm>
            <a:prstGeom prst="rect">
              <a:avLst/>
            </a:prstGeom>
            <a:solidFill>
              <a:srgbClr val="A50034"/>
            </a:solidFill>
            <a:ln w="12700">
              <a:solidFill>
                <a:srgbClr val="FFFFFF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69" name="Rectangle"/>
            <p:cNvSpPr/>
            <p:nvPr/>
          </p:nvSpPr>
          <p:spPr>
            <a:xfrm>
              <a:off x="5907471" y="4928405"/>
              <a:ext cx="107538" cy="369843"/>
            </a:xfrm>
            <a:prstGeom prst="rect">
              <a:avLst/>
            </a:prstGeom>
            <a:solidFill>
              <a:srgbClr val="A50034"/>
            </a:solidFill>
            <a:ln w="12700">
              <a:solidFill>
                <a:srgbClr val="FFFFFF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0" name="Rectangle"/>
            <p:cNvSpPr/>
            <p:nvPr/>
          </p:nvSpPr>
          <p:spPr>
            <a:xfrm>
              <a:off x="6140100" y="4941105"/>
              <a:ext cx="107537" cy="357143"/>
            </a:xfrm>
            <a:prstGeom prst="rect">
              <a:avLst/>
            </a:prstGeom>
            <a:solidFill>
              <a:srgbClr val="A50034"/>
            </a:solidFill>
            <a:ln w="12700">
              <a:solidFill>
                <a:srgbClr val="FFFFFF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1" name="Rectangle"/>
            <p:cNvSpPr/>
            <p:nvPr/>
          </p:nvSpPr>
          <p:spPr>
            <a:xfrm>
              <a:off x="6372727" y="4966505"/>
              <a:ext cx="107538" cy="331743"/>
            </a:xfrm>
            <a:prstGeom prst="rect">
              <a:avLst/>
            </a:prstGeom>
            <a:solidFill>
              <a:srgbClr val="A50034"/>
            </a:solidFill>
            <a:ln w="12700">
              <a:solidFill>
                <a:srgbClr val="FFFFFF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2" name="Rectangle"/>
            <p:cNvSpPr/>
            <p:nvPr/>
          </p:nvSpPr>
          <p:spPr>
            <a:xfrm>
              <a:off x="6605355" y="4979205"/>
              <a:ext cx="107538" cy="319043"/>
            </a:xfrm>
            <a:prstGeom prst="rect">
              <a:avLst/>
            </a:prstGeom>
            <a:solidFill>
              <a:srgbClr val="A50034"/>
            </a:solidFill>
            <a:ln w="12700">
              <a:solidFill>
                <a:srgbClr val="FFFFFF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3" name="Rectangle"/>
            <p:cNvSpPr/>
            <p:nvPr/>
          </p:nvSpPr>
          <p:spPr>
            <a:xfrm>
              <a:off x="6837983" y="4966505"/>
              <a:ext cx="107537" cy="331743"/>
            </a:xfrm>
            <a:prstGeom prst="rect">
              <a:avLst/>
            </a:prstGeom>
            <a:solidFill>
              <a:srgbClr val="A50034"/>
            </a:solidFill>
            <a:ln w="12700">
              <a:solidFill>
                <a:srgbClr val="FFFFFF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4" name="Rectangle"/>
            <p:cNvSpPr/>
            <p:nvPr/>
          </p:nvSpPr>
          <p:spPr>
            <a:xfrm>
              <a:off x="7070611" y="4979205"/>
              <a:ext cx="107537" cy="319043"/>
            </a:xfrm>
            <a:prstGeom prst="rect">
              <a:avLst/>
            </a:prstGeom>
            <a:solidFill>
              <a:srgbClr val="A50034"/>
            </a:solidFill>
            <a:ln w="12700">
              <a:solidFill>
                <a:srgbClr val="FFFFFF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5" name="Rectangle"/>
            <p:cNvSpPr/>
            <p:nvPr/>
          </p:nvSpPr>
          <p:spPr>
            <a:xfrm>
              <a:off x="7303239" y="5004605"/>
              <a:ext cx="107538" cy="293643"/>
            </a:xfrm>
            <a:prstGeom prst="rect">
              <a:avLst/>
            </a:prstGeom>
            <a:solidFill>
              <a:srgbClr val="A50034"/>
            </a:solidFill>
            <a:ln w="12700">
              <a:solidFill>
                <a:srgbClr val="FFFFFF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6" name="Rectangle"/>
            <p:cNvSpPr/>
            <p:nvPr/>
          </p:nvSpPr>
          <p:spPr>
            <a:xfrm>
              <a:off x="7535867" y="5030005"/>
              <a:ext cx="107537" cy="268243"/>
            </a:xfrm>
            <a:prstGeom prst="rect">
              <a:avLst/>
            </a:prstGeom>
            <a:solidFill>
              <a:srgbClr val="A50034"/>
            </a:solidFill>
            <a:ln w="12700">
              <a:solidFill>
                <a:srgbClr val="FFFFFF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7" name="Rectangle"/>
            <p:cNvSpPr/>
            <p:nvPr/>
          </p:nvSpPr>
          <p:spPr>
            <a:xfrm>
              <a:off x="7768494" y="5055405"/>
              <a:ext cx="107538" cy="242843"/>
            </a:xfrm>
            <a:prstGeom prst="rect">
              <a:avLst/>
            </a:prstGeom>
            <a:solidFill>
              <a:srgbClr val="A50034"/>
            </a:solidFill>
            <a:ln w="12700">
              <a:solidFill>
                <a:srgbClr val="FFFFFF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8" name="Rectangle"/>
            <p:cNvSpPr/>
            <p:nvPr/>
          </p:nvSpPr>
          <p:spPr>
            <a:xfrm>
              <a:off x="8001123" y="5230897"/>
              <a:ext cx="107537" cy="67351"/>
            </a:xfrm>
            <a:prstGeom prst="rect">
              <a:avLst/>
            </a:prstGeom>
            <a:solidFill>
              <a:srgbClr val="A50034"/>
            </a:solidFill>
            <a:ln w="12700">
              <a:solidFill>
                <a:srgbClr val="FFFFFF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9" name="Rectangle"/>
            <p:cNvSpPr/>
            <p:nvPr/>
          </p:nvSpPr>
          <p:spPr>
            <a:xfrm>
              <a:off x="8233750" y="5256297"/>
              <a:ext cx="107538" cy="41951"/>
            </a:xfrm>
            <a:prstGeom prst="rect">
              <a:avLst/>
            </a:prstGeom>
            <a:solidFill>
              <a:srgbClr val="A50034"/>
            </a:solidFill>
            <a:ln w="12700">
              <a:solidFill>
                <a:srgbClr val="FFFFFF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0" name="PDGF-BB"/>
            <p:cNvSpPr txBox="1"/>
            <p:nvPr/>
          </p:nvSpPr>
          <p:spPr>
            <a:xfrm rot="18900000">
              <a:off x="3056288" y="5351196"/>
              <a:ext cx="535733" cy="19843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l" defTabSz="914400">
                <a:defRPr sz="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PDGF-BB</a:t>
              </a:r>
            </a:p>
          </p:txBody>
        </p:sp>
        <p:sp>
          <p:nvSpPr>
            <p:cNvPr id="481" name="HB-EGF"/>
            <p:cNvSpPr txBox="1"/>
            <p:nvPr/>
          </p:nvSpPr>
          <p:spPr>
            <a:xfrm rot="18900000">
              <a:off x="3322390" y="5334708"/>
              <a:ext cx="467967" cy="19843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l" defTabSz="914400">
                <a:defRPr sz="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HB-EGF</a:t>
              </a:r>
            </a:p>
          </p:txBody>
        </p:sp>
        <p:sp>
          <p:nvSpPr>
            <p:cNvPr id="482" name="EGF"/>
            <p:cNvSpPr txBox="1"/>
            <p:nvPr/>
          </p:nvSpPr>
          <p:spPr>
            <a:xfrm rot="18900000">
              <a:off x="3634474" y="5295560"/>
              <a:ext cx="292994" cy="19843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l" defTabSz="914400">
                <a:defRPr sz="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EGF</a:t>
              </a:r>
            </a:p>
          </p:txBody>
        </p:sp>
        <p:sp>
          <p:nvSpPr>
            <p:cNvPr id="483" name="PDGF-AB"/>
            <p:cNvSpPr txBox="1"/>
            <p:nvPr/>
          </p:nvSpPr>
          <p:spPr>
            <a:xfrm rot="18900000">
              <a:off x="3765301" y="5348897"/>
              <a:ext cx="535733" cy="19843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l" defTabSz="914400">
                <a:defRPr sz="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PDGF-AB</a:t>
              </a:r>
            </a:p>
          </p:txBody>
        </p:sp>
        <p:sp>
          <p:nvSpPr>
            <p:cNvPr id="484" name="FGF-2"/>
            <p:cNvSpPr txBox="1"/>
            <p:nvPr/>
          </p:nvSpPr>
          <p:spPr>
            <a:xfrm rot="18900000">
              <a:off x="4065863" y="5321890"/>
              <a:ext cx="377627" cy="19843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l" defTabSz="914400">
                <a:defRPr sz="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FGF-2</a:t>
              </a:r>
            </a:p>
          </p:txBody>
        </p:sp>
        <p:sp>
          <p:nvSpPr>
            <p:cNvPr id="485" name="IGF-2"/>
            <p:cNvSpPr txBox="1"/>
            <p:nvPr/>
          </p:nvSpPr>
          <p:spPr>
            <a:xfrm rot="18900000">
              <a:off x="4311909" y="5323578"/>
              <a:ext cx="343794" cy="19843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l" defTabSz="914400">
                <a:defRPr sz="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IGF-2</a:t>
              </a:r>
            </a:p>
          </p:txBody>
        </p:sp>
        <p:sp>
          <p:nvSpPr>
            <p:cNvPr id="486" name="HGF"/>
            <p:cNvSpPr txBox="1"/>
            <p:nvPr/>
          </p:nvSpPr>
          <p:spPr>
            <a:xfrm rot="18900000">
              <a:off x="4571940" y="5304642"/>
              <a:ext cx="298600" cy="19843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l" defTabSz="914400">
                <a:defRPr sz="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HGF</a:t>
              </a:r>
            </a:p>
          </p:txBody>
        </p:sp>
        <p:sp>
          <p:nvSpPr>
            <p:cNvPr id="487" name="Thrombin"/>
            <p:cNvSpPr txBox="1"/>
            <p:nvPr/>
          </p:nvSpPr>
          <p:spPr>
            <a:xfrm rot="18900000">
              <a:off x="4707777" y="5366110"/>
              <a:ext cx="513260" cy="19843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l" defTabSz="914400">
                <a:defRPr sz="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Thrombin</a:t>
              </a:r>
            </a:p>
          </p:txBody>
        </p:sp>
        <p:sp>
          <p:nvSpPr>
            <p:cNvPr id="488" name="SCGF-a"/>
            <p:cNvSpPr txBox="1"/>
            <p:nvPr/>
          </p:nvSpPr>
          <p:spPr>
            <a:xfrm rot="18900000">
              <a:off x="4978524" y="5333086"/>
              <a:ext cx="456705" cy="19843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l" defTabSz="914400">
                <a:defRPr sz="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SCGF-a</a:t>
              </a:r>
            </a:p>
          </p:txBody>
        </p:sp>
        <p:sp>
          <p:nvSpPr>
            <p:cNvPr id="489" name="BDNF"/>
            <p:cNvSpPr txBox="1"/>
            <p:nvPr/>
          </p:nvSpPr>
          <p:spPr>
            <a:xfrm rot="18900000">
              <a:off x="5253358" y="5317382"/>
              <a:ext cx="360711" cy="19843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l" defTabSz="914400">
                <a:defRPr sz="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BDNF</a:t>
              </a:r>
            </a:p>
          </p:txBody>
        </p:sp>
        <p:sp>
          <p:nvSpPr>
            <p:cNvPr id="490" name="ANP"/>
            <p:cNvSpPr txBox="1"/>
            <p:nvPr/>
          </p:nvSpPr>
          <p:spPr>
            <a:xfrm rot="18900000">
              <a:off x="5752060" y="5307540"/>
              <a:ext cx="293043" cy="19843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l" defTabSz="914400">
                <a:defRPr sz="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ANP</a:t>
              </a:r>
            </a:p>
          </p:txBody>
        </p:sp>
        <p:sp>
          <p:nvSpPr>
            <p:cNvPr id="491" name="PDGF-AA"/>
            <p:cNvSpPr txBox="1"/>
            <p:nvPr/>
          </p:nvSpPr>
          <p:spPr>
            <a:xfrm rot="18900000">
              <a:off x="5890043" y="5346598"/>
              <a:ext cx="535732" cy="19843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l" defTabSz="914400">
                <a:defRPr sz="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PDGF-AA</a:t>
              </a:r>
            </a:p>
          </p:txBody>
        </p:sp>
        <p:sp>
          <p:nvSpPr>
            <p:cNvPr id="492" name="IL-8"/>
            <p:cNvSpPr txBox="1"/>
            <p:nvPr/>
          </p:nvSpPr>
          <p:spPr>
            <a:xfrm rot="18900000">
              <a:off x="6230181" y="5316988"/>
              <a:ext cx="259210" cy="19843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l" defTabSz="914400">
                <a:defRPr sz="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IL-8</a:t>
              </a:r>
            </a:p>
          </p:txBody>
        </p:sp>
        <p:sp>
          <p:nvSpPr>
            <p:cNvPr id="493" name="Leptin"/>
            <p:cNvSpPr txBox="1"/>
            <p:nvPr/>
          </p:nvSpPr>
          <p:spPr>
            <a:xfrm rot="18900000">
              <a:off x="6423396" y="5336692"/>
              <a:ext cx="360959" cy="19843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l" defTabSz="914400">
                <a:defRPr sz="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Leptin</a:t>
              </a:r>
            </a:p>
          </p:txBody>
        </p:sp>
        <p:sp>
          <p:nvSpPr>
            <p:cNvPr id="494" name="MCP-1"/>
            <p:cNvSpPr txBox="1"/>
            <p:nvPr/>
          </p:nvSpPr>
          <p:spPr>
            <a:xfrm rot="18900000">
              <a:off x="6648856" y="5332283"/>
              <a:ext cx="400249" cy="19843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l" defTabSz="914400">
                <a:defRPr sz="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MCP-1</a:t>
              </a:r>
            </a:p>
          </p:txBody>
        </p:sp>
        <p:sp>
          <p:nvSpPr>
            <p:cNvPr id="495" name="IL-2"/>
            <p:cNvSpPr txBox="1"/>
            <p:nvPr/>
          </p:nvSpPr>
          <p:spPr>
            <a:xfrm rot="18900000">
              <a:off x="6938799" y="5315479"/>
              <a:ext cx="259210" cy="19843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l" defTabSz="914400">
                <a:defRPr sz="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IL-2</a:t>
              </a:r>
            </a:p>
          </p:txBody>
        </p:sp>
        <p:sp>
          <p:nvSpPr>
            <p:cNvPr id="496" name="NGF-β"/>
            <p:cNvSpPr txBox="1"/>
            <p:nvPr/>
          </p:nvSpPr>
          <p:spPr>
            <a:xfrm rot="18900000">
              <a:off x="5469726" y="5334716"/>
              <a:ext cx="394495" cy="19843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l" defTabSz="914400">
                <a:defRPr sz="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NGF-β</a:t>
              </a:r>
            </a:p>
          </p:txBody>
        </p:sp>
        <p:sp>
          <p:nvSpPr>
            <p:cNvPr id="497" name="SDF-1a"/>
            <p:cNvSpPr txBox="1"/>
            <p:nvPr/>
          </p:nvSpPr>
          <p:spPr>
            <a:xfrm rot="18900000">
              <a:off x="7109976" y="5331925"/>
              <a:ext cx="434182" cy="19843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l" defTabSz="914400">
                <a:defRPr sz="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SDF-1a</a:t>
              </a:r>
            </a:p>
          </p:txBody>
        </p:sp>
        <p:sp>
          <p:nvSpPr>
            <p:cNvPr id="498" name="SCF"/>
            <p:cNvSpPr txBox="1"/>
            <p:nvPr/>
          </p:nvSpPr>
          <p:spPr>
            <a:xfrm rot="18900000">
              <a:off x="7408924" y="5300864"/>
              <a:ext cx="287339" cy="19843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l" defTabSz="914400">
                <a:defRPr sz="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SCF</a:t>
              </a:r>
            </a:p>
          </p:txBody>
        </p:sp>
        <p:sp>
          <p:nvSpPr>
            <p:cNvPr id="499" name="BMP-2"/>
            <p:cNvSpPr txBox="1"/>
            <p:nvPr/>
          </p:nvSpPr>
          <p:spPr>
            <a:xfrm rot="18900000">
              <a:off x="7590226" y="5340803"/>
              <a:ext cx="394644" cy="19843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l" defTabSz="914400">
                <a:defRPr sz="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BMP-2</a:t>
              </a:r>
            </a:p>
          </p:txBody>
        </p:sp>
        <p:sp>
          <p:nvSpPr>
            <p:cNvPr id="500" name="TGF-β3"/>
            <p:cNvSpPr txBox="1"/>
            <p:nvPr/>
          </p:nvSpPr>
          <p:spPr>
            <a:xfrm rot="18900000">
              <a:off x="7809651" y="5344744"/>
              <a:ext cx="439688" cy="19843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l" defTabSz="914400">
                <a:defRPr sz="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TGF-β3</a:t>
              </a:r>
            </a:p>
          </p:txBody>
        </p:sp>
        <p:sp>
          <p:nvSpPr>
            <p:cNvPr id="501" name="TGF-β1"/>
            <p:cNvSpPr txBox="1"/>
            <p:nvPr/>
          </p:nvSpPr>
          <p:spPr>
            <a:xfrm rot="18900000">
              <a:off x="8048514" y="5338925"/>
              <a:ext cx="439689" cy="19843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l" defTabSz="914400">
                <a:defRPr sz="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TGF-β1</a:t>
              </a:r>
            </a:p>
          </p:txBody>
        </p:sp>
        <p:sp>
          <p:nvSpPr>
            <p:cNvPr id="502" name="Down Arrow 10"/>
            <p:cNvSpPr/>
            <p:nvPr/>
          </p:nvSpPr>
          <p:spPr>
            <a:xfrm rot="3199241" flipH="1">
              <a:off x="3493866" y="1985770"/>
              <a:ext cx="381001" cy="30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5400" y="108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080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929292"/>
            </a:solidFill>
            <a:ln w="12700">
              <a:solidFill>
                <a:srgbClr val="FFFFFF"/>
              </a:solidFill>
            </a:ln>
          </p:spPr>
          <p:txBody>
            <a:bodyPr lIns="45719" rIns="45719" anchor="ctr"/>
            <a:lstStyle/>
            <a:p>
              <a:pPr defTabSz="914400">
                <a:defRPr sz="1800" b="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/>
            </a:p>
          </p:txBody>
        </p:sp>
        <p:sp>
          <p:nvSpPr>
            <p:cNvPr id="503" name="Oval"/>
            <p:cNvSpPr/>
            <p:nvPr/>
          </p:nvSpPr>
          <p:spPr>
            <a:xfrm rot="1077847">
              <a:off x="7501659" y="4485058"/>
              <a:ext cx="675634" cy="1270001"/>
            </a:xfrm>
            <a:prstGeom prst="ellipse">
              <a:avLst/>
            </a:prstGeom>
            <a:ln w="12700">
              <a:solidFill>
                <a:srgbClr val="FFFFFF"/>
              </a:solidFill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4" name="Down Arrow 10"/>
            <p:cNvSpPr/>
            <p:nvPr/>
          </p:nvSpPr>
          <p:spPr>
            <a:xfrm rot="3199241" flipH="1">
              <a:off x="4126596" y="3296615"/>
              <a:ext cx="381001" cy="30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5400" y="108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080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929292"/>
            </a:solidFill>
            <a:ln w="12700">
              <a:solidFill>
                <a:srgbClr val="FFFFFF"/>
              </a:solidFill>
            </a:ln>
          </p:spPr>
          <p:txBody>
            <a:bodyPr lIns="45719" rIns="45719" anchor="ctr"/>
            <a:lstStyle/>
            <a:p>
              <a:pPr defTabSz="914400">
                <a:defRPr sz="1800" b="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/>
            </a:p>
          </p:txBody>
        </p:sp>
        <p:sp>
          <p:nvSpPr>
            <p:cNvPr id="505" name="Down Arrow 10"/>
            <p:cNvSpPr/>
            <p:nvPr/>
          </p:nvSpPr>
          <p:spPr>
            <a:xfrm rot="3199241" flipH="1">
              <a:off x="6151438" y="4575978"/>
              <a:ext cx="381001" cy="30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5400" y="108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080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929292"/>
            </a:solidFill>
            <a:ln w="12700">
              <a:solidFill>
                <a:srgbClr val="FFFFFF"/>
              </a:solidFill>
            </a:ln>
          </p:spPr>
          <p:txBody>
            <a:bodyPr lIns="45719" rIns="45719" anchor="ctr"/>
            <a:lstStyle/>
            <a:p>
              <a:pPr defTabSz="914400">
                <a:defRPr sz="1800" b="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/>
            </a:p>
          </p:txBody>
        </p:sp>
        <p:sp>
          <p:nvSpPr>
            <p:cNvPr id="506" name="TextBox 9"/>
            <p:cNvSpPr txBox="1"/>
            <p:nvPr/>
          </p:nvSpPr>
          <p:spPr>
            <a:xfrm rot="16200000">
              <a:off x="200705" y="3563425"/>
              <a:ext cx="3227289" cy="269241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 defTabSz="914400">
                <a:defRPr sz="12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Relative to Control</a:t>
              </a:r>
            </a:p>
          </p:txBody>
        </p:sp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878286" y="6566961"/>
            <a:ext cx="72198" cy="2106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509" name="Title 1"/>
          <p:cNvSpPr txBox="1"/>
          <p:nvPr/>
        </p:nvSpPr>
        <p:spPr>
          <a:xfrm>
            <a:off x="227110" y="205362"/>
            <a:ext cx="11737780" cy="8683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l" defTabSz="914400">
              <a:defRPr sz="40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Angiogenesis</a:t>
            </a:r>
          </a:p>
        </p:txBody>
      </p:sp>
      <p:sp>
        <p:nvSpPr>
          <p:cNvPr id="510" name="Formation of new blood vessels from pre-existing vessels…"/>
          <p:cNvSpPr txBox="1"/>
          <p:nvPr/>
        </p:nvSpPr>
        <p:spPr>
          <a:xfrm>
            <a:off x="580024" y="1634075"/>
            <a:ext cx="5938796" cy="407322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marL="228600" indent="-228600" algn="l" defTabSz="914400">
              <a:spcBef>
                <a:spcPts val="2400"/>
              </a:spcBef>
              <a:buClr>
                <a:srgbClr val="D6D5D5"/>
              </a:buClr>
              <a:buSzPct val="150000"/>
              <a:buChar char="•"/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Formation of new blood vessels from pre-existing vessels</a:t>
            </a:r>
          </a:p>
          <a:p>
            <a:pPr marL="228600" indent="-228600" algn="l" defTabSz="914400">
              <a:spcBef>
                <a:spcPts val="2400"/>
              </a:spcBef>
              <a:buClr>
                <a:srgbClr val="D6D5D5"/>
              </a:buClr>
              <a:buSzPct val="150000"/>
              <a:buChar char="•"/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Regulated by expression of VEGF (a molecule closely related in morphology to PDGF)</a:t>
            </a:r>
            <a:endParaRPr lang="en-US" dirty="0"/>
          </a:p>
          <a:p>
            <a:pPr marL="228600" indent="-228600" algn="l" defTabSz="914400">
              <a:spcBef>
                <a:spcPts val="2400"/>
              </a:spcBef>
              <a:buClr>
                <a:srgbClr val="D6D5D5"/>
              </a:buClr>
              <a:buSzPct val="150000"/>
              <a:buChar char="•"/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228600" indent="-228600" algn="l" defTabSz="914400">
              <a:spcBef>
                <a:spcPts val="2400"/>
              </a:spcBef>
              <a:buClr>
                <a:srgbClr val="D6D5D5"/>
              </a:buClr>
              <a:buSzPct val="150000"/>
              <a:buChar char="•"/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Criticality of angiogenesis to healing process</a:t>
            </a:r>
          </a:p>
          <a:p>
            <a:pPr marL="533400" indent="-228600" algn="l" defTabSz="914400">
              <a:spcBef>
                <a:spcPts val="600"/>
              </a:spcBef>
              <a:buClr>
                <a:srgbClr val="D6D5D5"/>
              </a:buClr>
              <a:buSzPct val="100000"/>
              <a:buChar char="‣"/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Deliver nutrients/oxygen</a:t>
            </a:r>
          </a:p>
          <a:p>
            <a:pPr marL="533400" indent="-228600" algn="l" defTabSz="914400">
              <a:spcBef>
                <a:spcPts val="600"/>
              </a:spcBef>
              <a:buClr>
                <a:srgbClr val="D6D5D5"/>
              </a:buClr>
              <a:buSzPct val="100000"/>
              <a:buChar char="‣"/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Eliminate waste</a:t>
            </a:r>
          </a:p>
          <a:p>
            <a:pPr marL="533400" indent="-228600" algn="l" defTabSz="914400">
              <a:spcBef>
                <a:spcPts val="600"/>
              </a:spcBef>
              <a:buClr>
                <a:srgbClr val="D6D5D5"/>
              </a:buClr>
              <a:buSzPct val="100000"/>
              <a:buChar char="‣"/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Permit physical ingress of cells</a:t>
            </a:r>
          </a:p>
          <a:p>
            <a:pPr marL="533400" indent="-228600" algn="l" defTabSz="914400">
              <a:spcBef>
                <a:spcPts val="600"/>
              </a:spcBef>
              <a:buClr>
                <a:srgbClr val="D6D5D5"/>
              </a:buClr>
              <a:buSzPct val="100000"/>
              <a:buChar char="‣"/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Permit ingress of factors to direct healing</a:t>
            </a:r>
          </a:p>
        </p:txBody>
      </p:sp>
      <p:pic>
        <p:nvPicPr>
          <p:cNvPr id="51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188" y="2457585"/>
            <a:ext cx="4764912" cy="169256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686594"/>
          </a:xfrm>
        </p:spPr>
        <p:txBody>
          <a:bodyPr lIns="38743" tIns="19372" rIns="38743" bIns="19372" anchor="ctr">
            <a:noAutofit/>
          </a:bodyPr>
          <a:lstStyle/>
          <a:p>
            <a:pPr>
              <a:defRPr/>
            </a:pPr>
            <a:r>
              <a:rPr lang="en-US" sz="3600" dirty="0" err="1">
                <a:latin typeface="+mn-lt"/>
              </a:rPr>
              <a:t>Angiogenic</a:t>
            </a:r>
            <a:r>
              <a:rPr lang="en-US" sz="3600" dirty="0">
                <a:latin typeface="+mn-lt"/>
              </a:rPr>
              <a:t> effects</a:t>
            </a:r>
            <a:endParaRPr lang="en-US" sz="3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ABF822-2E31-4525-B184-BFE4D358CB1F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Chart 3"/>
          <p:cNvGraphicFramePr/>
          <p:nvPr/>
        </p:nvGraphicFramePr>
        <p:xfrm>
          <a:off x="1820215" y="1216325"/>
          <a:ext cx="8263407" cy="4489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1132840" y="6334804"/>
            <a:ext cx="10408920" cy="52319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 lIns="91416" tIns="45708" rIns="91416" bIns="45708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  <a:cs typeface="Tahoma" pitchFamily="34" charset="0"/>
              </a:rPr>
              <a:t>rhPDGF </a:t>
            </a:r>
            <a:r>
              <a:rPr lang="en-US" sz="2800" b="1" dirty="0" err="1">
                <a:solidFill>
                  <a:prstClr val="black"/>
                </a:solidFill>
                <a:latin typeface="Calibri"/>
                <a:cs typeface="Tahoma" pitchFamily="34" charset="0"/>
              </a:rPr>
              <a:t>upregulates</a:t>
            </a:r>
            <a:r>
              <a:rPr lang="en-US" sz="2800" b="1" dirty="0">
                <a:solidFill>
                  <a:prstClr val="black"/>
                </a:solidFill>
                <a:latin typeface="Calibri"/>
                <a:cs typeface="Tahoma" pitchFamily="34" charset="0"/>
              </a:rPr>
              <a:t> VEGF, critical in formation of new blood vessels</a:t>
            </a:r>
          </a:p>
        </p:txBody>
      </p:sp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8808720" y="5450428"/>
            <a:ext cx="1859280" cy="33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6" tIns="45708" rIns="91416" bIns="45708">
            <a:spAutoFit/>
          </a:bodyPr>
          <a:lstStyle/>
          <a:p>
            <a:pPr algn="r"/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Bouletreau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, 2007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D81F01-BDFD-45AA-AC44-3331B3BF4ADD}"/>
              </a:ext>
            </a:extLst>
          </p:cNvPr>
          <p:cNvSpPr txBox="1"/>
          <p:nvPr/>
        </p:nvSpPr>
        <p:spPr>
          <a:xfrm>
            <a:off x="148447" y="1876543"/>
            <a:ext cx="2174779" cy="302678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rhPDGF</a:t>
            </a: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-BB upregulates gene expression</a:t>
            </a:r>
          </a:p>
          <a:p>
            <a: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Small amounts for brief periods have longer lasting effects because it amplifies downstream signals involved in healing cascade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4978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833967" y="1822506"/>
          <a:ext cx="3339885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529521"/>
            <a:ext cx="9144000" cy="990600"/>
          </a:xfrm>
        </p:spPr>
        <p:txBody>
          <a:bodyPr>
            <a:noAutofit/>
          </a:bodyPr>
          <a:lstStyle/>
          <a:p>
            <a:r>
              <a:rPr lang="en-GB" sz="3400" dirty="0" err="1"/>
              <a:t>Pharmacokinetcs</a:t>
            </a:r>
            <a:r>
              <a:rPr lang="en-GB" sz="3400" dirty="0"/>
              <a:t>: 50% of the </a:t>
            </a:r>
            <a:r>
              <a:rPr lang="en-GB" sz="3400" baseline="30000" dirty="0"/>
              <a:t>125</a:t>
            </a:r>
            <a:r>
              <a:rPr lang="en-GB" sz="3400" dirty="0"/>
              <a:t>I-rhPDGF-BB in Augment is released within the first 30 minutes</a:t>
            </a:r>
            <a:endParaRPr lang="en-US" sz="3400" dirty="0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/>
        </p:nvGraphicFramePr>
        <p:xfrm>
          <a:off x="5243593" y="1822506"/>
          <a:ext cx="5228095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1524000" y="6334780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454025" marR="0" lvl="1" indent="-23177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80% of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rhPDGF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-BB released within 24 hours</a:t>
            </a:r>
          </a:p>
        </p:txBody>
      </p:sp>
      <p:sp>
        <p:nvSpPr>
          <p:cNvPr id="9" name="Rectangle 8"/>
          <p:cNvSpPr/>
          <p:nvPr/>
        </p:nvSpPr>
        <p:spPr>
          <a:xfrm>
            <a:off x="5228095" y="1828795"/>
            <a:ext cx="1096505" cy="40450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BF822-2E31-4525-B184-BFE4D358CB1F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8283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series"/>
        </p:bldSub>
      </p:bldGraphic>
      <p:bldGraphic spid="8" grpId="0">
        <p:bldSub>
          <a:bldChart bld="series"/>
        </p:bldSub>
      </p:bldGraphic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445854"/>
            <a:ext cx="9144000" cy="990600"/>
          </a:xfrm>
        </p:spPr>
        <p:txBody>
          <a:bodyPr>
            <a:noAutofit/>
          </a:bodyPr>
          <a:lstStyle/>
          <a:p>
            <a:r>
              <a:rPr lang="en-GB" dirty="0"/>
              <a:t>Pharmacokinetics: </a:t>
            </a:r>
            <a:r>
              <a:rPr lang="en-GB" baseline="30000" dirty="0"/>
              <a:t>125</a:t>
            </a:r>
            <a:r>
              <a:rPr lang="en-GB" dirty="0"/>
              <a:t>I-labeled rhPDGF-BB is cleared rapidly from circulation</a:t>
            </a:r>
            <a:endParaRPr lang="en-US" dirty="0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/>
        </p:nvGraphicFramePr>
        <p:xfrm>
          <a:off x="1981200" y="1490132"/>
          <a:ext cx="8229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/>
          <p:cNvSpPr/>
          <p:nvPr/>
        </p:nvSpPr>
        <p:spPr>
          <a:xfrm>
            <a:off x="1524000" y="6334780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454025" marR="0" lvl="1" indent="-23177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half-life (T</a:t>
            </a:r>
            <a:r>
              <a:rPr kumimoji="0" lang="en-GB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of rhPDGF-BB in circulation is 2.3 minutes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BF822-2E31-4525-B184-BFE4D358CB1F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5872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20688" y="2084826"/>
            <a:ext cx="8458200" cy="3872220"/>
          </a:xfrm>
        </p:spPr>
        <p:txBody>
          <a:bodyPr/>
          <a:lstStyle/>
          <a:p>
            <a:r>
              <a:rPr lang="en-GB" b="1" dirty="0"/>
              <a:t>study outcomes</a:t>
            </a:r>
          </a:p>
          <a:p>
            <a:pPr lvl="1"/>
            <a:r>
              <a:rPr lang="en-GB" sz="2800" dirty="0"/>
              <a:t>rhPDGF-BB is cleared rapidly from the circulation</a:t>
            </a:r>
          </a:p>
          <a:p>
            <a:pPr lvl="1"/>
            <a:endParaRPr lang="en-GB" sz="2800" dirty="0"/>
          </a:p>
          <a:p>
            <a:pPr lvl="1"/>
            <a:r>
              <a:rPr lang="en-GB" sz="2800" dirty="0"/>
              <a:t>Free </a:t>
            </a:r>
            <a:r>
              <a:rPr lang="en-GB" sz="2800" baseline="30000" dirty="0"/>
              <a:t>125</a:t>
            </a:r>
            <a:r>
              <a:rPr lang="en-GB" sz="2800" dirty="0"/>
              <a:t>I is eliminated via the kidneys in the urine after degradation of the rhPDGF-BB in liver or other tissues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639940"/>
            <a:ext cx="9144000" cy="990600"/>
          </a:xfrm>
        </p:spPr>
        <p:txBody>
          <a:bodyPr>
            <a:noAutofit/>
          </a:bodyPr>
          <a:lstStyle/>
          <a:p>
            <a:r>
              <a:rPr lang="en-GB" dirty="0" err="1"/>
              <a:t>rhPDGF</a:t>
            </a:r>
            <a:r>
              <a:rPr lang="en-GB" dirty="0"/>
              <a:t>-BB is distributed and eliminated by the normal secretory routes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24000" y="5903894"/>
            <a:ext cx="9144000" cy="95410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454025" marR="0" lvl="1" indent="-23177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rhPDGF-BB distribution and secretion is</a:t>
            </a:r>
          </a:p>
          <a:p>
            <a:pPr marL="454025" marR="0" lvl="1" indent="-23177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same as for endogenous PDGF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BF822-2E31-4525-B184-BFE4D358CB1F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89045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6900" y="1334922"/>
            <a:ext cx="8458200" cy="5324959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en-GB" sz="2400" b="1" dirty="0"/>
              <a:t>Systemic IV toxicity (single dose)</a:t>
            </a:r>
          </a:p>
          <a:p>
            <a:pPr marL="463550" lvl="1">
              <a:spcBef>
                <a:spcPts val="200"/>
              </a:spcBef>
            </a:pPr>
            <a:r>
              <a:rPr lang="en-GB" sz="2000" dirty="0"/>
              <a:t>Up to 100 x maximum human dose in rats</a:t>
            </a:r>
          </a:p>
          <a:p>
            <a:pPr>
              <a:spcBef>
                <a:spcPts val="200"/>
              </a:spcBef>
            </a:pPr>
            <a:r>
              <a:rPr lang="en-GB" sz="2400" b="1" dirty="0"/>
              <a:t>Repeat-dose IM toxicity (QOD for 14 days)</a:t>
            </a:r>
          </a:p>
          <a:p>
            <a:pPr marL="463550" lvl="1">
              <a:spcBef>
                <a:spcPts val="200"/>
              </a:spcBef>
            </a:pPr>
            <a:r>
              <a:rPr lang="en-GB" sz="2000" dirty="0"/>
              <a:t>Up to 28x maximum human dose in rats</a:t>
            </a:r>
            <a:endParaRPr lang="en-GB" sz="1800" dirty="0"/>
          </a:p>
          <a:p>
            <a:pPr>
              <a:spcBef>
                <a:spcPts val="200"/>
              </a:spcBef>
            </a:pPr>
            <a:r>
              <a:rPr lang="en-GB" sz="2400" b="1" dirty="0"/>
              <a:t>Carcinogenicity (1-year follow-up)</a:t>
            </a:r>
          </a:p>
          <a:p>
            <a:pPr marL="463550" lvl="1">
              <a:spcBef>
                <a:spcPts val="200"/>
              </a:spcBef>
            </a:pPr>
            <a:r>
              <a:rPr lang="en-GB" sz="2000" dirty="0"/>
              <a:t>Up to 4x maximum human dose in rats</a:t>
            </a:r>
          </a:p>
          <a:p>
            <a:pPr>
              <a:spcBef>
                <a:spcPts val="200"/>
              </a:spcBef>
            </a:pPr>
            <a:r>
              <a:rPr lang="en-GB" sz="2400" b="1" dirty="0"/>
              <a:t>Reproductive and developmental toxicity (QD for 21 days)</a:t>
            </a:r>
          </a:p>
          <a:p>
            <a:pPr marL="463550" lvl="1">
              <a:spcBef>
                <a:spcPts val="200"/>
              </a:spcBef>
            </a:pPr>
            <a:r>
              <a:rPr lang="en-GB" sz="2000" dirty="0"/>
              <a:t>Up to 210x maximum human dose in rats</a:t>
            </a:r>
          </a:p>
          <a:p>
            <a:pPr>
              <a:spcBef>
                <a:spcPts val="200"/>
              </a:spcBef>
            </a:pPr>
            <a:r>
              <a:rPr lang="en-GB" sz="2400" b="1" dirty="0"/>
              <a:t>Systemic and local toxin non-human primates (single injection)</a:t>
            </a:r>
          </a:p>
          <a:p>
            <a:pPr marL="463550" lvl="1">
              <a:spcBef>
                <a:spcPts val="200"/>
              </a:spcBef>
            </a:pPr>
            <a:r>
              <a:rPr lang="en-GB" sz="2000" dirty="0"/>
              <a:t>Up to 2x maximum human dose in baboons</a:t>
            </a:r>
          </a:p>
          <a:p>
            <a:pPr>
              <a:spcBef>
                <a:spcPts val="200"/>
              </a:spcBef>
            </a:pPr>
            <a:r>
              <a:rPr lang="en-GB" sz="2400" b="1" dirty="0" err="1"/>
              <a:t>Genotoxicity</a:t>
            </a:r>
            <a:endParaRPr lang="en-GB" sz="2400" b="1" dirty="0"/>
          </a:p>
          <a:p>
            <a:pPr marL="463550" lvl="1">
              <a:spcBef>
                <a:spcPts val="200"/>
              </a:spcBef>
            </a:pPr>
            <a:r>
              <a:rPr lang="en-GB" sz="2000" dirty="0"/>
              <a:t>Bacterial </a:t>
            </a:r>
            <a:r>
              <a:rPr lang="en-GB" sz="2000" dirty="0" err="1"/>
              <a:t>mutagenicity</a:t>
            </a:r>
            <a:r>
              <a:rPr lang="en-GB" sz="2000" dirty="0"/>
              <a:t> test - AMES assay</a:t>
            </a:r>
          </a:p>
          <a:p>
            <a:pPr>
              <a:spcBef>
                <a:spcPts val="200"/>
              </a:spcBef>
            </a:pPr>
            <a:r>
              <a:rPr lang="en-GB" sz="2400" b="1" dirty="0"/>
              <a:t>Local tolerance</a:t>
            </a:r>
          </a:p>
          <a:p>
            <a:pPr marL="463550" lvl="1">
              <a:spcBef>
                <a:spcPts val="200"/>
              </a:spcBef>
            </a:pPr>
            <a:r>
              <a:rPr lang="en-GB" sz="2000" dirty="0"/>
              <a:t>Biocompatibility studies (ISO 10993)</a:t>
            </a:r>
            <a:endParaRPr lang="en-GB" sz="1800" dirty="0"/>
          </a:p>
          <a:p>
            <a:pPr>
              <a:spcBef>
                <a:spcPts val="200"/>
              </a:spcBef>
            </a:pPr>
            <a:r>
              <a:rPr lang="en-GB" sz="2400" b="1" dirty="0"/>
              <a:t>Immunogenicity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02774"/>
            <a:ext cx="9144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 comprehensive battery of safety studies:</a:t>
            </a:r>
            <a:br>
              <a:rPr lang="en-US" dirty="0"/>
            </a:br>
            <a:r>
              <a:rPr lang="en-US" dirty="0"/>
              <a:t>No adverse findings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BF822-2E31-4525-B184-BFE4D358CB1F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28666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878286" y="6566961"/>
            <a:ext cx="72198" cy="2106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ctr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ctr" defTabSz="41076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907" name="The Evidence…"/>
          <p:cNvSpPr txBox="1"/>
          <p:nvPr/>
        </p:nvSpPr>
        <p:spPr>
          <a:xfrm>
            <a:off x="615466" y="1915597"/>
            <a:ext cx="6422818" cy="270033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The Evidence</a:t>
            </a:r>
          </a:p>
          <a:p>
            <a:pPr marL="228600" marR="0" lvl="0" indent="-228600" algn="l" defTabSz="914400" rtl="0" eaLnBrk="1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D6D5D5"/>
              </a:buClr>
              <a:buSzPct val="150000"/>
              <a:buFontTx/>
              <a:buChar char="•"/>
              <a:tabLst/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Over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250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Peer Reviewed Articles</a:t>
            </a:r>
          </a:p>
          <a:p>
            <a:pPr marL="304800" marR="0" lvl="0" indent="-304800" algn="l" defTabSz="914400" rtl="0" eaLnBrk="1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D6D5D5"/>
              </a:buClr>
              <a:buSzPct val="150000"/>
              <a:buFontTx/>
              <a:buChar char="•"/>
              <a:tabLst/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8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Book Chapters </a:t>
            </a:r>
          </a:p>
          <a:p>
            <a:pPr marL="304800" marR="0" lvl="0" indent="-304800" algn="l" defTabSz="914400" rtl="0" eaLnBrk="1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D6D5D5"/>
              </a:buClr>
              <a:buSzPct val="150000"/>
              <a:buFontTx/>
              <a:buChar char="•"/>
              <a:tabLst/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3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Decades of Research &amp; Development by LBIO Alone...and counting!</a:t>
            </a:r>
          </a:p>
        </p:txBody>
      </p:sp>
      <p:sp>
        <p:nvSpPr>
          <p:cNvPr id="908" name="Title 1"/>
          <p:cNvSpPr txBox="1"/>
          <p:nvPr/>
        </p:nvSpPr>
        <p:spPr>
          <a:xfrm>
            <a:off x="397231" y="205362"/>
            <a:ext cx="11737780" cy="8683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l" defTabSz="914400">
              <a:defRPr sz="40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rhPDGF</a:t>
            </a:r>
            <a:r>
              <a: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-BB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:  </a:t>
            </a:r>
            <a:r>
              <a:rPr lang="en-US" dirty="0"/>
              <a:t>Enormous</a:t>
            </a:r>
            <a:r>
              <a: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</a:t>
            </a:r>
            <a:r>
              <a:rPr lang="en-US" dirty="0"/>
              <a:t>Number of </a:t>
            </a:r>
            <a:r>
              <a: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Publications</a:t>
            </a:r>
          </a:p>
        </p:txBody>
      </p:sp>
      <p:pic>
        <p:nvPicPr>
          <p:cNvPr id="90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218" y="1370245"/>
            <a:ext cx="3695701" cy="4782672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6084213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460" y="355445"/>
            <a:ext cx="12192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Preclinical studies – Efficacy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858" y="1350971"/>
            <a:ext cx="8728364" cy="5089941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Fracture healing of the tibia in geriatric-osteoporotic rats  </a:t>
            </a:r>
            <a:r>
              <a:rPr lang="en-US" sz="2400" dirty="0"/>
              <a:t>Hollinger </a:t>
            </a:r>
            <a:r>
              <a:rPr lang="en-US" sz="2400" i="1" dirty="0"/>
              <a:t>et al</a:t>
            </a:r>
            <a:r>
              <a:rPr lang="en-US" sz="2400" dirty="0"/>
              <a:t>. </a:t>
            </a:r>
            <a:r>
              <a:rPr lang="en-US" sz="2400" i="1" dirty="0"/>
              <a:t>J </a:t>
            </a:r>
            <a:r>
              <a:rPr lang="en-US" sz="2400" i="1" dirty="0" err="1"/>
              <a:t>Orthop</a:t>
            </a:r>
            <a:r>
              <a:rPr lang="en-US" sz="2400" i="1" dirty="0"/>
              <a:t> Res</a:t>
            </a:r>
            <a:r>
              <a:rPr lang="en-US" sz="2400" dirty="0"/>
              <a:t>, 2008</a:t>
            </a:r>
          </a:p>
          <a:p>
            <a:pPr lv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dirty="0"/>
          </a:p>
          <a:p>
            <a:pPr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Fracture healing of the femur in a diabetic rat model</a:t>
            </a:r>
            <a:br>
              <a:rPr lang="en-GB" dirty="0"/>
            </a:br>
            <a:r>
              <a:rPr lang="en-US" sz="2400" dirty="0"/>
              <a:t>Al-</a:t>
            </a:r>
            <a:r>
              <a:rPr lang="en-US" sz="2400" dirty="0" err="1"/>
              <a:t>Zube</a:t>
            </a:r>
            <a:r>
              <a:rPr lang="en-US" sz="2400" dirty="0"/>
              <a:t> </a:t>
            </a:r>
            <a:r>
              <a:rPr lang="en-US" sz="2400" i="1" dirty="0"/>
              <a:t>et al</a:t>
            </a:r>
            <a:r>
              <a:rPr lang="en-US" sz="2400" dirty="0"/>
              <a:t>. </a:t>
            </a:r>
            <a:r>
              <a:rPr lang="en-US" sz="2400" i="1" dirty="0"/>
              <a:t>J </a:t>
            </a:r>
            <a:r>
              <a:rPr lang="en-US" sz="2400" i="1" dirty="0" err="1"/>
              <a:t>Orthop</a:t>
            </a:r>
            <a:r>
              <a:rPr lang="en-US" sz="2400" i="1" dirty="0"/>
              <a:t> Res</a:t>
            </a:r>
            <a:r>
              <a:rPr lang="en-US" sz="2400" dirty="0"/>
              <a:t>, 2009</a:t>
            </a:r>
          </a:p>
          <a:p>
            <a:pPr lv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Bone formation in a rat model of distraction osteogenesis </a:t>
            </a:r>
            <a:r>
              <a:rPr lang="en-US" sz="2400" dirty="0"/>
              <a:t>Moore </a:t>
            </a:r>
            <a:r>
              <a:rPr lang="en-US" sz="2400" i="1" dirty="0"/>
              <a:t>et al</a:t>
            </a:r>
            <a:r>
              <a:rPr lang="en-US" sz="2400" dirty="0"/>
              <a:t>. </a:t>
            </a:r>
            <a:r>
              <a:rPr lang="en-US" sz="2400" i="1" dirty="0"/>
              <a:t>J Bone Joint Surg Am, 2009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dirty="0"/>
          </a:p>
          <a:p>
            <a:pPr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Partial </a:t>
            </a:r>
            <a:r>
              <a:rPr lang="en-GB" dirty="0" err="1"/>
              <a:t>arthrodesis</a:t>
            </a:r>
            <a:r>
              <a:rPr lang="en-GB" dirty="0"/>
              <a:t> of the </a:t>
            </a:r>
            <a:r>
              <a:rPr lang="en-GB" dirty="0" err="1"/>
              <a:t>carpus</a:t>
            </a:r>
            <a:r>
              <a:rPr lang="en-GB" dirty="0"/>
              <a:t> in a canine model</a:t>
            </a:r>
          </a:p>
          <a:p>
            <a:pPr marL="225425" lvl="1" indent="0">
              <a:spcBef>
                <a:spcPts val="0"/>
              </a:spcBef>
              <a:buNone/>
            </a:pPr>
            <a:r>
              <a:rPr lang="en-US" dirty="0"/>
              <a:t>Internal BMTI report</a:t>
            </a:r>
            <a:endParaRPr lang="en-GB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ABF822-2E31-4525-B184-BFE4D358CB1F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238267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74373"/>
            <a:ext cx="9144000" cy="9144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Fracture healing in geriatric-osteoporotic rats</a:t>
            </a:r>
            <a:endParaRPr lang="en-US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0" y="2775666"/>
          <a:ext cx="7618555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0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/>
                        <a:t>Group No.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99809" marR="99809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/>
                        <a:t>Treatment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99809" marR="99809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/>
                        <a:t>No. Animals</a:t>
                      </a: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/>
                        <a:t>3 weeks/5 weeks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99809" marR="99809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b="1" dirty="0"/>
                        <a:t>1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99809" marR="998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b="1" dirty="0"/>
                        <a:t>Untreated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99809" marR="998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b="1" dirty="0"/>
                        <a:t>10 / 10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99809" marR="99809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/>
                        <a:t>2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99809" marR="998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b="1" dirty="0"/>
                        <a:t>Matrix + 20</a:t>
                      </a:r>
                      <a:r>
                        <a:rPr lang="en-GB" sz="2000" b="1" baseline="0" dirty="0"/>
                        <a:t> mM sodium acetate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99809" marR="998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/>
                        <a:t>10 / 10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99809" marR="99809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b="1" dirty="0"/>
                        <a:t>3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99809" marR="998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b="1" dirty="0"/>
                        <a:t>Matrix + 0.3 mg/mL rhPDGF-BB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99809" marR="998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b="1" dirty="0"/>
                        <a:t>10 / 10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99809" marR="99809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b="1" dirty="0"/>
                        <a:t>4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99809" marR="998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b="1" dirty="0"/>
                        <a:t>Matrix + 1.0 mg/mL rhPDGF-BB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99809" marR="998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b="1" dirty="0"/>
                        <a:t>10 / 10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99809" marR="99809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/>
                        <a:t>rhPDGF-BB in 20 mM sodium acetate, pH 6.0</a:t>
                      </a:r>
                      <a:endParaRPr lang="en-US" sz="16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99809" marR="9980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800" b="1" dirty="0"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800" b="1" dirty="0"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BF822-2E31-4525-B184-BFE4D358CB1F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6412" y="1258957"/>
            <a:ext cx="845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study was designed to evaluate:</a:t>
            </a:r>
          </a:p>
          <a:p>
            <a:pPr marL="457200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Enhancement  of fracture repair by Augment in a model in which bone repair is impaired</a:t>
            </a:r>
          </a:p>
          <a:p>
            <a:pPr marL="457200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Dose-dependence of the rhPDGF-BB effect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524000" y="6477001"/>
            <a:ext cx="9144000" cy="286719"/>
          </a:xfrm>
          <a:prstGeom prst="rect">
            <a:avLst/>
          </a:prstGeom>
          <a:noFill/>
        </p:spPr>
        <p:txBody>
          <a:bodyPr lIns="38743" tIns="19372" rIns="38743" bIns="19372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Hollinger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JOR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344542787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le 1"/>
          <p:cNvSpPr txBox="1"/>
          <p:nvPr/>
        </p:nvSpPr>
        <p:spPr>
          <a:xfrm>
            <a:off x="227110" y="205362"/>
            <a:ext cx="10488747" cy="8683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l" defTabSz="914400">
              <a:defRPr sz="40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Platelet-Derived Growth Factor (PDGF)</a:t>
            </a:r>
          </a:p>
        </p:txBody>
      </p:sp>
      <p:sp>
        <p:nvSpPr>
          <p:cNvPr id="237" name="Defined Mechanism of Action…"/>
          <p:cNvSpPr txBox="1"/>
          <p:nvPr/>
        </p:nvSpPr>
        <p:spPr>
          <a:xfrm>
            <a:off x="899058" y="1607812"/>
            <a:ext cx="8767456" cy="30883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l" defTabSz="914400">
              <a:defRPr sz="22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/>
              <a:t>Defined Mechanism of Action</a:t>
            </a:r>
            <a:endParaRPr lang="en-US" sz="1000" dirty="0"/>
          </a:p>
          <a:p>
            <a:pPr algn="l" defTabSz="914400">
              <a:defRPr sz="22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1200" dirty="0"/>
          </a:p>
          <a:p>
            <a:pPr marL="228600" indent="-228600" algn="l" defTabSz="914400">
              <a:spcBef>
                <a:spcPts val="2400"/>
              </a:spcBef>
              <a:buClr>
                <a:srgbClr val="D6D5D5"/>
              </a:buClr>
              <a:buSzPct val="150000"/>
              <a:buChar char="•"/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dirty="0"/>
              <a:t>PDGF recruits cells from surrounding tissue (</a:t>
            </a:r>
            <a:r>
              <a:rPr sz="2400" b="1" dirty="0"/>
              <a:t>chemotaxis</a:t>
            </a:r>
            <a:r>
              <a:rPr sz="2400" dirty="0"/>
              <a:t>)</a:t>
            </a:r>
          </a:p>
          <a:p>
            <a:pPr marL="228600" indent="-228600" algn="l" defTabSz="914400">
              <a:spcBef>
                <a:spcPts val="2400"/>
              </a:spcBef>
              <a:buClr>
                <a:srgbClr val="D6D5D5"/>
              </a:buClr>
              <a:buSzPct val="150000"/>
              <a:buChar char="•"/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dirty="0"/>
              <a:t>PDGF causes recruited cells to multiply (</a:t>
            </a:r>
            <a:r>
              <a:rPr sz="2400" b="1" dirty="0"/>
              <a:t>mitogenesis</a:t>
            </a:r>
            <a:r>
              <a:rPr sz="2400" dirty="0"/>
              <a:t>)</a:t>
            </a:r>
          </a:p>
          <a:p>
            <a:pPr marL="228600" indent="-228600" algn="l" defTabSz="914400">
              <a:spcBef>
                <a:spcPts val="2400"/>
              </a:spcBef>
              <a:buClr>
                <a:srgbClr val="D6D5D5"/>
              </a:buClr>
              <a:buSzPct val="150000"/>
              <a:buChar char="•"/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dirty="0"/>
              <a:t>PDGF elicits the creation of new blood vessels (</a:t>
            </a:r>
            <a:r>
              <a:rPr sz="2400" b="1" dirty="0"/>
              <a:t>angiogenesis</a:t>
            </a:r>
            <a:r>
              <a:rPr sz="2400" dirty="0"/>
              <a:t>)</a:t>
            </a:r>
          </a:p>
        </p:txBody>
      </p:sp>
      <p:sp>
        <p:nvSpPr>
          <p:cNvPr id="239" name="TextBox 5"/>
          <p:cNvSpPr txBox="1"/>
          <p:nvPr/>
        </p:nvSpPr>
        <p:spPr>
          <a:xfrm>
            <a:off x="9028853" y="6101828"/>
            <a:ext cx="3124201" cy="27699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1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200" dirty="0"/>
              <a:t>Rendering of PDGF-BB Molecule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E18788-C7E1-4097-8D76-6AFFDF8A4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676" y="3151984"/>
            <a:ext cx="4979249" cy="278492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15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1524000" y="595150"/>
            <a:ext cx="9144000" cy="658368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en-US" sz="3600" dirty="0" err="1"/>
              <a:t>rhPDGF</a:t>
            </a:r>
            <a:r>
              <a:rPr lang="en-US" sz="3600" dirty="0"/>
              <a:t>-BB accelerates fracture healing</a:t>
            </a:r>
            <a:br>
              <a:rPr lang="en-US" sz="3600" dirty="0"/>
            </a:br>
            <a:r>
              <a:rPr lang="en-US" sz="3600" dirty="0"/>
              <a:t>in geriatric osteoporotic rats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BF822-2E31-4525-B184-BFE4D358CB1F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47483" y="6319301"/>
            <a:ext cx="356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Matrix + 0.3 mg/mL rhPDGF-BB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91175" y="6327050"/>
            <a:ext cx="356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Matrix + 1.0 mg/mL rhPDGF-BB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79003" y="3721829"/>
            <a:ext cx="2103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Untreated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22695" y="3737327"/>
            <a:ext cx="2103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Matrix</a:t>
            </a:r>
          </a:p>
        </p:txBody>
      </p:sp>
      <p:pic>
        <p:nvPicPr>
          <p:cNvPr id="13" name="Picture 3" descr="Animal 18 Composite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0081" y="1643465"/>
            <a:ext cx="3140964" cy="209397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4" descr="Animal 32a Compos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1647" y="1643465"/>
            <a:ext cx="3125216" cy="209397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3" descr="Animal 78 Composi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6738" y="4235220"/>
            <a:ext cx="3127650" cy="20848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3" descr="Animal 56 Composit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10430" y="4235220"/>
            <a:ext cx="3127650" cy="20848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46AF99-3A2A-467E-85C7-A716B69759A8}"/>
              </a:ext>
            </a:extLst>
          </p:cNvPr>
          <p:cNvSpPr txBox="1"/>
          <p:nvPr/>
        </p:nvSpPr>
        <p:spPr>
          <a:xfrm>
            <a:off x="526312" y="1104785"/>
            <a:ext cx="1435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weeks</a:t>
            </a:r>
          </a:p>
        </p:txBody>
      </p:sp>
    </p:spTree>
    <p:extLst>
      <p:ext uri="{BB962C8B-B14F-4D97-AF65-F5344CB8AC3E}">
        <p14:creationId xmlns:p14="http://schemas.microsoft.com/office/powerpoint/2010/main" val="125973271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1532164" y="490055"/>
            <a:ext cx="9144000" cy="606291"/>
          </a:xfrm>
          <a:prstGeom prst="rect">
            <a:avLst/>
          </a:prstGeom>
          <a:noFill/>
        </p:spPr>
        <p:txBody>
          <a:bodyPr lIns="38743" tIns="19372" rIns="38743" bIns="19372" anchor="ctr"/>
          <a:lstStyle/>
          <a:p>
            <a:pPr eaLnBrk="1" hangingPunct="1"/>
            <a:r>
              <a:rPr lang="en-US" sz="3200" dirty="0"/>
              <a:t>The mechanical strength of Augment-treated limbs</a:t>
            </a:r>
            <a:br>
              <a:rPr lang="en-US" sz="3200" dirty="0"/>
            </a:br>
            <a:r>
              <a:rPr lang="en-US" sz="3200" dirty="0"/>
              <a:t>is similar to </a:t>
            </a:r>
            <a:r>
              <a:rPr lang="en-US" sz="3200" dirty="0" err="1"/>
              <a:t>contralateral</a:t>
            </a:r>
            <a:r>
              <a:rPr lang="en-US" sz="3200" dirty="0"/>
              <a:t> normal limbs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BF822-2E31-4525-B184-BFE4D358CB1F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62" name="Text Box 19"/>
          <p:cNvSpPr txBox="1">
            <a:spLocks noChangeArrowheads="1"/>
          </p:cNvSpPr>
          <p:nvPr/>
        </p:nvSpPr>
        <p:spPr bwMode="auto">
          <a:xfrm>
            <a:off x="2624898" y="6345385"/>
            <a:ext cx="4750230" cy="252016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647064" marR="0" lvl="0" indent="-647064" algn="l" defTabSz="914400" rtl="0" eaLnBrk="0" fontAlgn="auto" latinLnBrk="0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Significantly weaker than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contralateral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normal (p&lt;0.05)</a:t>
            </a:r>
          </a:p>
        </p:txBody>
      </p:sp>
      <p:graphicFrame>
        <p:nvGraphicFramePr>
          <p:cNvPr id="21" name="Chart 20"/>
          <p:cNvGraphicFramePr/>
          <p:nvPr/>
        </p:nvGraphicFramePr>
        <p:xfrm>
          <a:off x="2097437" y="1635069"/>
          <a:ext cx="7997126" cy="4370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5067" name="TextBox 26"/>
          <p:cNvSpPr txBox="1">
            <a:spLocks noChangeArrowheads="1"/>
          </p:cNvSpPr>
          <p:nvPr/>
        </p:nvSpPr>
        <p:spPr bwMode="auto">
          <a:xfrm>
            <a:off x="3256111" y="5802811"/>
            <a:ext cx="943388" cy="30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Untreated</a:t>
            </a:r>
          </a:p>
        </p:txBody>
      </p:sp>
      <p:sp>
        <p:nvSpPr>
          <p:cNvPr id="45068" name="TextBox 27"/>
          <p:cNvSpPr txBox="1">
            <a:spLocks noChangeArrowheads="1"/>
          </p:cNvSpPr>
          <p:nvPr/>
        </p:nvSpPr>
        <p:spPr bwMode="auto">
          <a:xfrm>
            <a:off x="4998455" y="5802811"/>
            <a:ext cx="681521" cy="30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Matrix</a:t>
            </a:r>
          </a:p>
        </p:txBody>
      </p:sp>
      <p:sp>
        <p:nvSpPr>
          <p:cNvPr id="45069" name="TextBox 28"/>
          <p:cNvSpPr txBox="1">
            <a:spLocks noChangeArrowheads="1"/>
          </p:cNvSpPr>
          <p:nvPr/>
        </p:nvSpPr>
        <p:spPr bwMode="auto">
          <a:xfrm>
            <a:off x="5935222" y="5802810"/>
            <a:ext cx="1852226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Matrix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0.3 mg/mL rhPDGF-BB</a:t>
            </a:r>
          </a:p>
        </p:txBody>
      </p:sp>
      <p:sp>
        <p:nvSpPr>
          <p:cNvPr id="45070" name="TextBox 29"/>
          <p:cNvSpPr txBox="1">
            <a:spLocks noChangeArrowheads="1"/>
          </p:cNvSpPr>
          <p:nvPr/>
        </p:nvSpPr>
        <p:spPr bwMode="auto">
          <a:xfrm>
            <a:off x="7712296" y="5802810"/>
            <a:ext cx="1852226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Matrix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1.0 mg/mL rhPDGF-BB</a:t>
            </a:r>
          </a:p>
        </p:txBody>
      </p:sp>
      <p:sp>
        <p:nvSpPr>
          <p:cNvPr id="45071" name="Rectangle 18"/>
          <p:cNvSpPr>
            <a:spLocks noChangeArrowheads="1"/>
          </p:cNvSpPr>
          <p:nvPr/>
        </p:nvSpPr>
        <p:spPr bwMode="auto">
          <a:xfrm>
            <a:off x="5560855" y="2588213"/>
            <a:ext cx="287697" cy="320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3955588" y="3200332"/>
            <a:ext cx="287697" cy="353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379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2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>
                                            <p:graphicEl>
                                              <a:chart seriesIdx="2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3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>
                                            <p:graphicEl>
                                              <a:chart seriesIdx="3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/>
      <p:bldGraphic spid="21" grpId="0">
        <p:bldSub>
          <a:bldChart bld="seriesEl"/>
        </p:bldSub>
      </p:bldGraphic>
      <p:bldP spid="45071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635655"/>
            <a:ext cx="9144000" cy="9144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Augment accelerates fracture healing</a:t>
            </a:r>
            <a:br>
              <a:rPr lang="en-GB" dirty="0"/>
            </a:br>
            <a:r>
              <a:rPr lang="en-GB" dirty="0"/>
              <a:t>in geriatric-osteoporotic rats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49012" y="2276563"/>
            <a:ext cx="8458200" cy="416316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/>
              <a:t>Conclusions</a:t>
            </a:r>
          </a:p>
          <a:p>
            <a:pPr>
              <a:spcBef>
                <a:spcPts val="1200"/>
              </a:spcBef>
            </a:pPr>
            <a:r>
              <a:rPr lang="en-GB" dirty="0"/>
              <a:t>Matrix plus </a:t>
            </a:r>
            <a:r>
              <a:rPr lang="en-GB" dirty="0" err="1"/>
              <a:t>rhPDGF</a:t>
            </a:r>
            <a:r>
              <a:rPr lang="en-GB" dirty="0"/>
              <a:t>-BB accelerated fracture healing</a:t>
            </a:r>
          </a:p>
          <a:p>
            <a:pPr>
              <a:spcBef>
                <a:spcPts val="1200"/>
              </a:spcBef>
              <a:buSzPct val="100000"/>
            </a:pPr>
            <a:r>
              <a:rPr lang="en-GB" dirty="0"/>
              <a:t>At five weeks, the mechanical strength of Augment-treated tibias was not different from normal</a:t>
            </a:r>
          </a:p>
          <a:p>
            <a:pPr>
              <a:spcBef>
                <a:spcPts val="1200"/>
              </a:spcBef>
              <a:buSzPct val="100000"/>
            </a:pPr>
            <a:r>
              <a:rPr lang="en-GB" dirty="0"/>
              <a:t>There were no untoward tissue responses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BF822-2E31-4525-B184-BFE4D358CB1F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7247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71713"/>
            <a:ext cx="9144000" cy="9144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Fracture healing of the femur</a:t>
            </a:r>
            <a:br>
              <a:rPr lang="en-GB" dirty="0"/>
            </a:br>
            <a:r>
              <a:rPr lang="en-GB" dirty="0"/>
              <a:t>in a diabetic rat model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60418" y="2825655"/>
          <a:ext cx="8229600" cy="3609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2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6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794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/>
                        <a:t>Group No.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78704" marR="78704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/>
                        <a:t>Treatment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78704" marR="78704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/>
                        <a:t>No. Animals</a:t>
                      </a: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/>
                        <a:t>4 days/6 weeks/8 weeks/ 12 weeks</a:t>
                      </a:r>
                      <a:endParaRPr lang="en-US" sz="18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78704" marR="787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5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b="1" dirty="0"/>
                        <a:t>1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78704" marR="787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GB" sz="1000" b="1" dirty="0"/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b="1" dirty="0"/>
                        <a:t>Untreated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000" b="1" dirty="0"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78704" marR="787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b="1" dirty="0"/>
                        <a:t>6 / 8 / 10 / 5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78704" marR="78704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87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/>
                        <a:t>2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78704" marR="787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b="1" dirty="0"/>
                        <a:t>Matrix + 20</a:t>
                      </a:r>
                      <a:r>
                        <a:rPr lang="en-GB" sz="2000" b="1" baseline="0" dirty="0"/>
                        <a:t> mM sodium acetate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78704" marR="787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b="1" dirty="0"/>
                        <a:t>6 / 10 / 13 / 5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78704" marR="78704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3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b="1" dirty="0"/>
                        <a:t>3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78704" marR="787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b="1" dirty="0"/>
                        <a:t>Matrix + 0.3 mg/mL rhPDGF-BB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78704" marR="787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b="1" dirty="0"/>
                        <a:t>7 / 7 / 10 / 4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78704" marR="7870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73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b="1" dirty="0"/>
                        <a:t>4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78704" marR="787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b="1" dirty="0"/>
                        <a:t>Matrix + 1.0 mg/mL rhPDGF-BB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78704" marR="787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b="1" dirty="0"/>
                        <a:t>7 / 7 / 12 / 4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78704" marR="78704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462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/>
                        <a:t>rhPDGF-BB in 20 mM sodium acetate, pH 6.0</a:t>
                      </a:r>
                      <a:endParaRPr lang="en-US" sz="16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78704" marR="78704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800" b="1" dirty="0"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800" b="1" dirty="0"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BF822-2E31-4525-B184-BFE4D358CB1F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8855" y="1501844"/>
            <a:ext cx="8595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study was designed to evaluate:</a:t>
            </a:r>
          </a:p>
          <a:p>
            <a:pPr marL="457200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Enhancement  of fracture repair by rhPDGF-BB in an impaired healing model</a:t>
            </a:r>
          </a:p>
          <a:p>
            <a:pPr marL="457200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Dose-dependence of the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rhPDGF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-BB effect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24000" y="6571282"/>
            <a:ext cx="9144000" cy="286719"/>
          </a:xfrm>
          <a:prstGeom prst="rect">
            <a:avLst/>
          </a:prstGeom>
          <a:noFill/>
        </p:spPr>
        <p:txBody>
          <a:bodyPr lIns="38743" tIns="19372" rIns="38743" bIns="19372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Al-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Zube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.,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2009</a:t>
            </a:r>
          </a:p>
        </p:txBody>
      </p:sp>
    </p:spTree>
    <p:extLst>
      <p:ext uri="{BB962C8B-B14F-4D97-AF65-F5344CB8AC3E}">
        <p14:creationId xmlns:p14="http://schemas.microsoft.com/office/powerpoint/2010/main" val="206351158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470505"/>
            <a:ext cx="9144000" cy="9906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rhPDGF-BB treatment enhances</a:t>
            </a:r>
            <a:br>
              <a:rPr lang="en-GB" dirty="0"/>
            </a:br>
            <a:r>
              <a:rPr lang="en-GB" dirty="0"/>
              <a:t> fracture healing in diabetic rats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BF822-2E31-4525-B184-BFE4D358CB1F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13889" b="19444"/>
          <a:stretch>
            <a:fillRect/>
          </a:stretch>
        </p:blipFill>
        <p:spPr bwMode="auto">
          <a:xfrm>
            <a:off x="2362200" y="1774289"/>
            <a:ext cx="3657600" cy="19507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 t="19444" b="13889"/>
          <a:stretch>
            <a:fillRect/>
          </a:stretch>
        </p:blipFill>
        <p:spPr bwMode="auto">
          <a:xfrm>
            <a:off x="6172200" y="1774289"/>
            <a:ext cx="3657600" cy="19507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t="16667" b="16667"/>
          <a:stretch>
            <a:fillRect/>
          </a:stretch>
        </p:blipFill>
        <p:spPr bwMode="auto">
          <a:xfrm>
            <a:off x="2362200" y="4259954"/>
            <a:ext cx="3657600" cy="19507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t="11111" b="22223"/>
          <a:stretch>
            <a:fillRect/>
          </a:stretch>
        </p:blipFill>
        <p:spPr bwMode="auto">
          <a:xfrm>
            <a:off x="6172200" y="4259954"/>
            <a:ext cx="3657600" cy="19507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3097231" y="3742523"/>
            <a:ext cx="22091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Untreated Fracture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Times New Roman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24600" y="3742523"/>
            <a:ext cx="3352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Matrix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62200" y="6228188"/>
            <a:ext cx="3657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Matrix +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Arial"/>
              </a:rPr>
              <a:t>0.3 mg/mL rhPDGF-BB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72200" y="6228188"/>
            <a:ext cx="3657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Matrix +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/>
              </a:rPr>
              <a:t>1.0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Arial"/>
              </a:rPr>
              <a:t> mg/mL rhPDGF-BB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33384" t="23511" r="25887" b="25174"/>
          <a:stretch>
            <a:fillRect/>
          </a:stretch>
        </p:blipFill>
        <p:spPr bwMode="auto">
          <a:xfrm>
            <a:off x="3574181" y="2069430"/>
            <a:ext cx="1491916" cy="1501541"/>
          </a:xfrm>
          <a:prstGeom prst="ellipse">
            <a:avLst/>
          </a:prstGeom>
          <a:ln w="1905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 l="28750" t="27283" r="30987" b="21401"/>
          <a:stretch>
            <a:fillRect/>
          </a:stretch>
        </p:blipFill>
        <p:spPr bwMode="auto">
          <a:xfrm>
            <a:off x="7231782" y="2021304"/>
            <a:ext cx="1472665" cy="1501540"/>
          </a:xfrm>
          <a:prstGeom prst="ellipse">
            <a:avLst/>
          </a:prstGeom>
          <a:ln w="1905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l="30285" t="23109" r="29715" b="25905"/>
          <a:stretch>
            <a:fillRect/>
          </a:stretch>
        </p:blipFill>
        <p:spPr bwMode="auto">
          <a:xfrm>
            <a:off x="3468303" y="4446867"/>
            <a:ext cx="1463040" cy="1491916"/>
          </a:xfrm>
          <a:prstGeom prst="ellipse">
            <a:avLst/>
          </a:prstGeom>
          <a:ln w="1905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30592" t="18869" r="29145" b="30144"/>
          <a:stretch>
            <a:fillRect/>
          </a:stretch>
        </p:blipFill>
        <p:spPr bwMode="auto">
          <a:xfrm>
            <a:off x="7289534" y="4485368"/>
            <a:ext cx="1472665" cy="1491916"/>
          </a:xfrm>
          <a:prstGeom prst="ellipse">
            <a:avLst/>
          </a:prstGeom>
          <a:ln w="1905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3046CB-7401-4ACD-A243-C4C61BE01DC3}"/>
              </a:ext>
            </a:extLst>
          </p:cNvPr>
          <p:cNvSpPr txBox="1"/>
          <p:nvPr/>
        </p:nvSpPr>
        <p:spPr>
          <a:xfrm>
            <a:off x="526312" y="1104785"/>
            <a:ext cx="1435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 weeks</a:t>
            </a:r>
          </a:p>
        </p:txBody>
      </p:sp>
    </p:spTree>
    <p:extLst>
      <p:ext uri="{BB962C8B-B14F-4D97-AF65-F5344CB8AC3E}">
        <p14:creationId xmlns:p14="http://schemas.microsoft.com/office/powerpoint/2010/main" val="1211905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553305"/>
            <a:ext cx="9144000" cy="9144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Augment enhances fracture repair</a:t>
            </a:r>
            <a:br>
              <a:rPr lang="en-GB" dirty="0"/>
            </a:br>
            <a:r>
              <a:rPr lang="en-GB" dirty="0"/>
              <a:t>in diabetic rats</a:t>
            </a:r>
            <a:endParaRPr lang="en-US" sz="4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63735" y="1898535"/>
            <a:ext cx="8064533" cy="41800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/>
              <a:t>Conclusions</a:t>
            </a:r>
          </a:p>
          <a:p>
            <a:pPr>
              <a:spcBef>
                <a:spcPts val="1200"/>
              </a:spcBef>
            </a:pPr>
            <a:r>
              <a:rPr lang="en-GB" dirty="0"/>
              <a:t>Augment enhances long bone healing in diabetic rats</a:t>
            </a:r>
          </a:p>
          <a:p>
            <a:pPr lvl="1">
              <a:spcBef>
                <a:spcPts val="1200"/>
              </a:spcBef>
              <a:buSzPct val="80000"/>
            </a:pPr>
            <a:r>
              <a:rPr lang="en-GB" dirty="0"/>
              <a:t>Increased cell proliferation at 4 days</a:t>
            </a:r>
          </a:p>
          <a:p>
            <a:pPr lvl="1">
              <a:spcBef>
                <a:spcPts val="1200"/>
              </a:spcBef>
              <a:buSzPct val="80000"/>
            </a:pPr>
            <a:r>
              <a:rPr lang="en-GB" dirty="0"/>
              <a:t>Increased biomechanical strength as early as 6 weeks</a:t>
            </a:r>
          </a:p>
          <a:p>
            <a:pPr lvl="1">
              <a:spcBef>
                <a:spcPts val="1200"/>
              </a:spcBef>
              <a:buSzPct val="80000"/>
            </a:pPr>
            <a:r>
              <a:rPr lang="en-GB" dirty="0"/>
              <a:t>Increased bone content of the fracture callus at 12 weeks</a:t>
            </a:r>
          </a:p>
          <a:p>
            <a:pPr lvl="1">
              <a:spcBef>
                <a:spcPts val="1200"/>
              </a:spcBef>
              <a:buSzPct val="80000"/>
              <a:buNone/>
            </a:pPr>
            <a:endParaRPr lang="en-GB" dirty="0"/>
          </a:p>
          <a:p>
            <a:pPr>
              <a:spcBef>
                <a:spcPts val="1200"/>
              </a:spcBef>
            </a:pPr>
            <a:r>
              <a:rPr lang="en-GB" dirty="0"/>
              <a:t>No evidence of either abnormal or ectopic bone formation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BF822-2E31-4525-B184-BFE4D358CB1F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10254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5B419-947A-4AF9-B48E-BCD58B4D166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0"/>
            <a:ext cx="2844800" cy="274638"/>
          </a:xfrm>
        </p:spPr>
        <p:txBody>
          <a:bodyPr/>
          <a:lstStyle/>
          <a:p>
            <a:pPr>
              <a:defRPr/>
            </a:pPr>
            <a:fld id="{85ABF822-2E31-4525-B184-BFE4D358CB1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8A7118-AB8B-4F98-8887-5A57355A78D5}"/>
              </a:ext>
            </a:extLst>
          </p:cNvPr>
          <p:cNvSpPr txBox="1"/>
          <p:nvPr/>
        </p:nvSpPr>
        <p:spPr>
          <a:xfrm>
            <a:off x="-93366" y="2081198"/>
            <a:ext cx="3032811" cy="31498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Clinically Relevant Studies</a:t>
            </a:r>
          </a:p>
          <a:p>
            <a: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000" dirty="0">
              <a:solidFill>
                <a:schemeClr val="bg1"/>
              </a:solidFill>
            </a:endParaRPr>
          </a:p>
          <a:p>
            <a: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(next!)</a:t>
            </a:r>
          </a:p>
        </p:txBody>
      </p:sp>
      <p:pic>
        <p:nvPicPr>
          <p:cNvPr id="15" name="Picture 14" descr="A bridge over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0D84D9E9-9BE8-41C3-BB5E-03AB300C0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059" y="0"/>
            <a:ext cx="9147327" cy="686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6394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9780"/>
            <a:ext cx="8229600" cy="990600"/>
          </a:xfrm>
        </p:spPr>
        <p:txBody>
          <a:bodyPr/>
          <a:lstStyle/>
          <a:p>
            <a:r>
              <a:rPr lang="en-US" dirty="0"/>
              <a:t>Patients with non-unions have decreased levels of PDGF and VEGF at the fusion site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957952" y="1565328"/>
          <a:ext cx="8229600" cy="492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BF822-2E31-4525-B184-BFE4D358CB1F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524000" y="6460265"/>
            <a:ext cx="8997244" cy="286719"/>
          </a:xfrm>
          <a:prstGeom prst="rect">
            <a:avLst/>
          </a:prstGeom>
          <a:noFill/>
        </p:spPr>
        <p:txBody>
          <a:bodyPr lIns="38743" tIns="19372" rIns="38743" bIns="19372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Pinzur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et al, in press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21825" y="182206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</a:t>
            </a:r>
            <a:endParaRPr kumimoji="0" lang="en-US" sz="20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6199" y="457531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72015" y="5954142"/>
            <a:ext cx="1217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/>
              </a:rPr>
              <a:t>*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/>
              </a:rPr>
              <a:t>: </a:t>
            </a: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/>
              </a:rPr>
              <a:t>p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/>
              </a:rPr>
              <a:t> = 0.016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/>
              </a:rPr>
              <a:t>#: </a:t>
            </a: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/>
              </a:rPr>
              <a:t>p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/>
              </a:rPr>
              <a:t>= 0.031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300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563611" y="460624"/>
            <a:ext cx="9718765" cy="828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25000"/>
              </a:spcBef>
            </a:pPr>
            <a:r>
              <a:rPr lang="en-US" sz="2800" dirty="0"/>
              <a:t>rhPDGF-BB accelerates the consolidation </a:t>
            </a:r>
            <a:br>
              <a:rPr lang="en-US" sz="2800" dirty="0"/>
            </a:br>
            <a:r>
              <a:rPr lang="en-US" sz="2800" dirty="0"/>
              <a:t>of the distraction callus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BF822-2E31-4525-B184-BFE4D358CB1F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C909D4-09FC-411A-9B3C-4D47078691A8}"/>
              </a:ext>
            </a:extLst>
          </p:cNvPr>
          <p:cNvGrpSpPr/>
          <p:nvPr/>
        </p:nvGrpSpPr>
        <p:grpSpPr>
          <a:xfrm>
            <a:off x="3064222" y="1584206"/>
            <a:ext cx="8379229" cy="5140611"/>
            <a:chOff x="1896762" y="1639042"/>
            <a:chExt cx="8379229" cy="5140611"/>
          </a:xfrm>
        </p:grpSpPr>
        <p:sp>
          <p:nvSpPr>
            <p:cNvPr id="15" name="Rectangle 14"/>
            <p:cNvSpPr/>
            <p:nvPr/>
          </p:nvSpPr>
          <p:spPr>
            <a:xfrm>
              <a:off x="1896762" y="1708889"/>
              <a:ext cx="8379229" cy="507076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Picture 4" descr="B62_D56_300_g"/>
            <p:cNvPicPr>
              <a:picLocks noChangeAspect="1" noChangeArrowheads="1"/>
            </p:cNvPicPr>
            <p:nvPr/>
          </p:nvPicPr>
          <p:blipFill>
            <a:blip r:embed="rId2" cstate="print">
              <a:lum bright="-17000" contrast="29000"/>
            </a:blip>
            <a:srcRect l="2454" t="12500" b="16804"/>
            <a:stretch>
              <a:fillRect/>
            </a:stretch>
          </p:blipFill>
          <p:spPr>
            <a:xfrm>
              <a:off x="7009309" y="2364523"/>
              <a:ext cx="1869438" cy="384048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pic>
          <p:nvPicPr>
            <p:cNvPr id="8" name="Picture 7" descr="B21_D56_Collagen"/>
            <p:cNvPicPr>
              <a:picLocks noChangeAspect="1" noChangeArrowheads="1"/>
            </p:cNvPicPr>
            <p:nvPr/>
          </p:nvPicPr>
          <p:blipFill>
            <a:blip r:embed="rId3" cstate="print">
              <a:lum bright="-17000" contrast="29000"/>
            </a:blip>
            <a:srcRect l="4097" t="5433" b="25546"/>
            <a:stretch>
              <a:fillRect/>
            </a:stretch>
          </p:blipFill>
          <p:spPr>
            <a:xfrm>
              <a:off x="3450598" y="2364523"/>
              <a:ext cx="1868094" cy="384048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820357" y="6191922"/>
              <a:ext cx="11285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Control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35766" y="6191922"/>
              <a:ext cx="18165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 rhPDGF-BB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23504" y="1639042"/>
              <a:ext cx="41257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Distraction at day 56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4" descr="B62_D56_300_g"/>
            <p:cNvPicPr>
              <a:picLocks noChangeArrowheads="1"/>
            </p:cNvPicPr>
            <p:nvPr/>
          </p:nvPicPr>
          <p:blipFill>
            <a:blip r:embed="rId2" cstate="print">
              <a:lum bright="-17000" contrast="29000"/>
            </a:blip>
            <a:srcRect l="40790" t="35923" r="8720" b="41100"/>
            <a:stretch>
              <a:fillRect/>
            </a:stretch>
          </p:blipFill>
          <p:spPr>
            <a:xfrm>
              <a:off x="7735045" y="3899486"/>
              <a:ext cx="967737" cy="1249625"/>
            </a:xfrm>
            <a:prstGeom prst="ellipse">
              <a:avLst/>
            </a:prstGeom>
            <a:ln w="19050" cap="rnd">
              <a:solidFill>
                <a:schemeClr val="tx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</p:spPr>
        </p:pic>
        <p:pic>
          <p:nvPicPr>
            <p:cNvPr id="14" name="Picture 13" descr="B21_D56_Collagen"/>
            <p:cNvPicPr>
              <a:picLocks noChangeArrowheads="1"/>
            </p:cNvPicPr>
            <p:nvPr/>
          </p:nvPicPr>
          <p:blipFill>
            <a:blip r:embed="rId3" cstate="print">
              <a:lum bright="-17000" contrast="29000"/>
            </a:blip>
            <a:srcRect l="42968" t="28642" r="7866" b="48757"/>
            <a:stretch>
              <a:fillRect/>
            </a:stretch>
          </p:blipFill>
          <p:spPr>
            <a:xfrm>
              <a:off x="4195237" y="3797737"/>
              <a:ext cx="957676" cy="1257629"/>
            </a:xfrm>
            <a:prstGeom prst="ellipse">
              <a:avLst/>
            </a:prstGeom>
            <a:ln w="19050" cap="rnd">
              <a:solidFill>
                <a:schemeClr val="tx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</p:spPr>
        </p:pic>
      </p:grpSp>
      <p:sp>
        <p:nvSpPr>
          <p:cNvPr id="16" name="Text Box 5">
            <a:extLst>
              <a:ext uri="{FF2B5EF4-FFF2-40B4-BE49-F238E27FC236}">
                <a16:creationId xmlns:a16="http://schemas.microsoft.com/office/drawing/2014/main" id="{28C8087B-5B2A-4264-9A1E-27DBA6891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6084" y="496037"/>
            <a:ext cx="2964527" cy="628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>
              <a:lnSpc>
                <a:spcPct val="85000"/>
              </a:lnSpc>
              <a:spcBef>
                <a:spcPct val="25000"/>
              </a:spcBef>
            </a:pPr>
            <a:r>
              <a:rPr lang="en-US" sz="2000" b="0" dirty="0"/>
              <a:t>Rats (n=83) </a:t>
            </a:r>
          </a:p>
          <a:p>
            <a:pPr eaLnBrk="0" hangingPunct="0">
              <a:lnSpc>
                <a:spcPct val="85000"/>
              </a:lnSpc>
              <a:spcBef>
                <a:spcPct val="25000"/>
              </a:spcBef>
            </a:pPr>
            <a:r>
              <a:rPr lang="en-US" sz="2000" b="0" dirty="0"/>
              <a:t>7 mm femoral lengthening procedure:</a:t>
            </a:r>
          </a:p>
          <a:p>
            <a:pPr eaLnBrk="0" hangingPunct="0">
              <a:lnSpc>
                <a:spcPct val="85000"/>
              </a:lnSpc>
              <a:spcBef>
                <a:spcPct val="25000"/>
              </a:spcBef>
            </a:pPr>
            <a:r>
              <a:rPr lang="en-US" sz="2000" b="0" dirty="0"/>
              <a:t>Weekly injections of saline or </a:t>
            </a:r>
            <a:r>
              <a:rPr lang="en-US" sz="2000" b="0" dirty="0" err="1"/>
              <a:t>rhPDGF</a:t>
            </a:r>
            <a:r>
              <a:rPr lang="en-US" sz="2000" b="0" dirty="0"/>
              <a:t>-bb</a:t>
            </a:r>
          </a:p>
          <a:p>
            <a:pPr eaLnBrk="0" hangingPunct="0">
              <a:lnSpc>
                <a:spcPct val="85000"/>
              </a:lnSpc>
              <a:spcBef>
                <a:spcPct val="25000"/>
              </a:spcBef>
            </a:pPr>
            <a:r>
              <a:rPr lang="en-US" sz="2000" b="0" dirty="0"/>
              <a:t>Assessed up through 63 days</a:t>
            </a:r>
          </a:p>
          <a:p>
            <a:pPr eaLnBrk="0" hangingPunct="0">
              <a:lnSpc>
                <a:spcPct val="85000"/>
              </a:lnSpc>
              <a:spcBef>
                <a:spcPct val="25000"/>
              </a:spcBef>
            </a:pPr>
            <a:endParaRPr lang="en-US" sz="2000" b="0" dirty="0"/>
          </a:p>
          <a:p>
            <a:pPr eaLnBrk="0" hangingPunct="0">
              <a:lnSpc>
                <a:spcPct val="85000"/>
              </a:lnSpc>
              <a:spcBef>
                <a:spcPct val="25000"/>
              </a:spcBef>
            </a:pPr>
            <a:r>
              <a:rPr lang="en-US" sz="2000" b="0" dirty="0"/>
              <a:t>Healing assessed with serial rads, micro CT, and histology</a:t>
            </a:r>
          </a:p>
          <a:p>
            <a:pPr eaLnBrk="0" hangingPunct="0">
              <a:lnSpc>
                <a:spcPct val="85000"/>
              </a:lnSpc>
              <a:spcBef>
                <a:spcPct val="25000"/>
              </a:spcBef>
            </a:pPr>
            <a:endParaRPr lang="en-US" sz="2000" b="0" dirty="0"/>
          </a:p>
          <a:p>
            <a:pPr eaLnBrk="0" hangingPunct="0">
              <a:lnSpc>
                <a:spcPct val="85000"/>
              </a:lnSpc>
              <a:spcBef>
                <a:spcPct val="25000"/>
              </a:spcBef>
            </a:pPr>
            <a:r>
              <a:rPr lang="en-US" sz="2000" b="0" dirty="0"/>
              <a:t>Overall union rate was 40.4% compared to 4.5% in controls</a:t>
            </a:r>
          </a:p>
          <a:p>
            <a:pPr eaLnBrk="0" hangingPunct="0">
              <a:lnSpc>
                <a:spcPct val="85000"/>
              </a:lnSpc>
              <a:spcBef>
                <a:spcPct val="25000"/>
              </a:spcBef>
            </a:pPr>
            <a:endParaRPr lang="en-US" sz="2000" b="0" dirty="0"/>
          </a:p>
          <a:p>
            <a:pPr eaLnBrk="0" hangingPunct="0">
              <a:lnSpc>
                <a:spcPct val="85000"/>
              </a:lnSpc>
              <a:spcBef>
                <a:spcPct val="25000"/>
              </a:spcBef>
            </a:pPr>
            <a:r>
              <a:rPr lang="en-US" sz="2000" dirty="0"/>
              <a:t>Conclusion:  </a:t>
            </a:r>
            <a:r>
              <a:rPr lang="en-US" sz="2000" b="0" dirty="0"/>
              <a:t>administration of exogenous </a:t>
            </a:r>
            <a:r>
              <a:rPr lang="en-US" sz="2000" b="0" dirty="0" err="1"/>
              <a:t>rhPDGF</a:t>
            </a:r>
            <a:r>
              <a:rPr lang="en-US" sz="2000" b="0" dirty="0"/>
              <a:t>-BB during distraction enhances healing (in rats!)</a:t>
            </a:r>
          </a:p>
        </p:txBody>
      </p:sp>
    </p:spTree>
    <p:extLst>
      <p:ext uri="{BB962C8B-B14F-4D97-AF65-F5344CB8AC3E}">
        <p14:creationId xmlns:p14="http://schemas.microsoft.com/office/powerpoint/2010/main" val="782887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34991" t="69886" r="52470" b="2466"/>
          <a:stretch>
            <a:fillRect/>
          </a:stretch>
        </p:blipFill>
        <p:spPr bwMode="auto">
          <a:xfrm>
            <a:off x="1632686" y="1857860"/>
            <a:ext cx="1354355" cy="418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788530"/>
            <a:ext cx="9144000" cy="787400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85000"/>
              </a:lnSpc>
              <a:spcBef>
                <a:spcPct val="25000"/>
              </a:spcBef>
            </a:pPr>
            <a:r>
              <a:rPr lang="en-US" sz="3600" dirty="0"/>
              <a:t>rhPDGF-BB promotes the consolidation</a:t>
            </a:r>
            <a:br>
              <a:rPr lang="en-US" sz="3600" dirty="0"/>
            </a:br>
            <a:r>
              <a:rPr lang="en-US" sz="3600" dirty="0"/>
              <a:t>of the distraction callus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BF822-2E31-4525-B184-BFE4D358CB1F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2020568" y="6064837"/>
            <a:ext cx="7785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Buffer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282844" y="5917358"/>
            <a:ext cx="12426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Matrix +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rhPDGF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-BB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31990" y="1929018"/>
            <a:ext cx="5799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Assessment of fusion by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MicroCT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7" name="Group 3"/>
          <p:cNvGraphicFramePr>
            <a:graphicFrameLocks/>
          </p:cNvGraphicFramePr>
          <p:nvPr/>
        </p:nvGraphicFramePr>
        <p:xfrm>
          <a:off x="4619325" y="2466476"/>
          <a:ext cx="5852160" cy="37750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4675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Day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 horzOverflow="overflow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Controls</a:t>
                      </a:r>
                    </a:p>
                  </a:txBody>
                  <a:tcPr marL="45720" marR="4572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rhPDGF-treated</a:t>
                      </a:r>
                    </a:p>
                  </a:txBody>
                  <a:tcPr marL="45720" marR="4572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675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Buffer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Collagen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45720" marR="45720" anchor="ctr" horzOverflow="overflow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0.1 mg/mL</a:t>
                      </a:r>
                    </a:p>
                  </a:txBody>
                  <a:tcPr marL="45720" marR="4572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0.3 mg/mL</a:t>
                      </a:r>
                    </a:p>
                  </a:txBody>
                  <a:tcPr marL="45720" marR="45720"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1.0 mg/mL</a:t>
                      </a:r>
                    </a:p>
                  </a:txBody>
                  <a:tcPr marL="45720" marR="45720"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0/3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0/1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0/3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0/3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0/3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42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0/3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0/3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1/3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2/3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1/3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49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0/3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0/2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1/3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1/3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1/3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56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0/2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0/1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2/3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2/3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0/3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0/3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1/1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2/3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4/4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2/4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horzOverflow="overflow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Total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 horzOverflow="overflow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1/22 (5%)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19/47 (40%)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/>
          <a:srcRect l="52341" t="69886" r="33878" b="2466"/>
          <a:stretch>
            <a:fillRect/>
          </a:stretch>
        </p:blipFill>
        <p:spPr bwMode="auto">
          <a:xfrm>
            <a:off x="3044805" y="1857860"/>
            <a:ext cx="1488513" cy="418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B2E106-9D2D-4348-8A95-E08AD86BF836}"/>
              </a:ext>
            </a:extLst>
          </p:cNvPr>
          <p:cNvSpPr txBox="1"/>
          <p:nvPr/>
        </p:nvSpPr>
        <p:spPr>
          <a:xfrm>
            <a:off x="9098728" y="6434169"/>
            <a:ext cx="2862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Moore et al., JBJS-A 2009</a:t>
            </a:r>
          </a:p>
        </p:txBody>
      </p:sp>
    </p:spTree>
    <p:extLst>
      <p:ext uri="{BB962C8B-B14F-4D97-AF65-F5344CB8AC3E}">
        <p14:creationId xmlns:p14="http://schemas.microsoft.com/office/powerpoint/2010/main" val="1464827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C0BBA2C-23A6-458D-8A34-167F47B20611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0" y="179166"/>
            <a:ext cx="9144000" cy="787400"/>
          </a:xfrm>
          <a:prstGeom prst="rect">
            <a:avLst/>
          </a:prstGeom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latin typeface="Calibri"/>
                <a:cs typeface="Tahoma" pitchFamily="34" charset="0"/>
              </a:rPr>
              <a:t>Turning PDGF into a therapeutic - rhPDGF-BB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FFB0CBD-F4DC-4112-8481-3017EBCADBE6}"/>
              </a:ext>
            </a:extLst>
          </p:cNvPr>
          <p:cNvSpPr txBox="1">
            <a:spLocks noChangeArrowheads="1"/>
          </p:cNvSpPr>
          <p:nvPr/>
        </p:nvSpPr>
        <p:spPr>
          <a:xfrm>
            <a:off x="667790" y="1179708"/>
            <a:ext cx="10805942" cy="5259192"/>
          </a:xfrm>
          <a:prstGeom prst="rect">
            <a:avLst/>
          </a:prstGeom>
        </p:spPr>
        <p:txBody>
          <a:bodyPr>
            <a:noAutofit/>
          </a:bodyPr>
          <a:lstStyle/>
          <a:p>
            <a:pPr marL="234950" indent="-234950" algn="l">
              <a:lnSpc>
                <a:spcPct val="11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sz="2800" dirty="0" err="1">
                <a:solidFill>
                  <a:schemeClr val="bg1"/>
                </a:solidFill>
                <a:latin typeface="Calibri"/>
                <a:cs typeface="Tahoma" pitchFamily="34" charset="0"/>
              </a:rPr>
              <a:t>rhPDGF</a:t>
            </a:r>
            <a:r>
              <a:rPr lang="en-US" sz="2800" dirty="0">
                <a:solidFill>
                  <a:schemeClr val="bg1"/>
                </a:solidFill>
                <a:latin typeface="Calibri"/>
                <a:cs typeface="Tahoma" pitchFamily="34" charset="0"/>
              </a:rPr>
              <a:t>-BB is one of only 2 recombinant tissue growth factors approved for human use</a:t>
            </a:r>
          </a:p>
          <a:p>
            <a:pPr marL="234950" indent="-234950" algn="l">
              <a:lnSpc>
                <a:spcPct val="110000"/>
              </a:lnSpc>
              <a:spcBef>
                <a:spcPts val="600"/>
              </a:spcBef>
              <a:buFontTx/>
              <a:buChar char="•"/>
              <a:defRPr/>
            </a:pPr>
            <a:endParaRPr lang="en-US" sz="2800" dirty="0">
              <a:solidFill>
                <a:schemeClr val="bg1"/>
              </a:solidFill>
              <a:latin typeface="Calibri"/>
              <a:cs typeface="Tahoma" pitchFamily="34" charset="0"/>
            </a:endParaRPr>
          </a:p>
          <a:p>
            <a:pPr marL="234950" indent="-234950" algn="l">
              <a:lnSpc>
                <a:spcPct val="11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Calibri"/>
                <a:cs typeface="Tahoma" pitchFamily="34" charset="0"/>
              </a:rPr>
              <a:t>It is the Only growth factor that has been proven in human and animal clinical trials to promote healing of both bone and soft tissues</a:t>
            </a:r>
          </a:p>
          <a:p>
            <a:pPr marL="234950" indent="-234950" algn="l">
              <a:lnSpc>
                <a:spcPct val="110000"/>
              </a:lnSpc>
              <a:spcBef>
                <a:spcPts val="600"/>
              </a:spcBef>
              <a:buFontTx/>
              <a:buChar char="•"/>
              <a:defRPr/>
            </a:pPr>
            <a:endParaRPr lang="en-US" sz="2800" dirty="0">
              <a:solidFill>
                <a:schemeClr val="bg1"/>
              </a:solidFill>
              <a:latin typeface="Calibri"/>
              <a:cs typeface="Tahoma" pitchFamily="34" charset="0"/>
            </a:endParaRPr>
          </a:p>
          <a:p>
            <a:pPr marL="234950" indent="-234950" algn="l">
              <a:lnSpc>
                <a:spcPct val="11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Calibri"/>
                <a:cs typeface="Tahoma" pitchFamily="34" charset="0"/>
              </a:rPr>
              <a:t>It is the active component in 4 FDA approved therapeutic products on the human market</a:t>
            </a:r>
          </a:p>
          <a:p>
            <a:pPr marL="1250950" indent="-342900" algn="l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 b="0" dirty="0">
                <a:solidFill>
                  <a:schemeClr val="bg1"/>
                </a:solidFill>
                <a:latin typeface="Calibri"/>
                <a:cs typeface="Tahoma" pitchFamily="34" charset="0"/>
              </a:rPr>
              <a:t>including products proven to promote healing of </a:t>
            </a:r>
            <a:br>
              <a:rPr lang="en-US" sz="2400" b="0" dirty="0">
                <a:solidFill>
                  <a:schemeClr val="bg1"/>
                </a:solidFill>
                <a:latin typeface="Calibri"/>
                <a:cs typeface="Tahoma" pitchFamily="34" charset="0"/>
              </a:rPr>
            </a:br>
            <a:r>
              <a:rPr lang="en-US" sz="2400" b="0" dirty="0">
                <a:solidFill>
                  <a:schemeClr val="bg1"/>
                </a:solidFill>
                <a:latin typeface="Calibri"/>
                <a:cs typeface="Tahoma" pitchFamily="34" charset="0"/>
              </a:rPr>
              <a:t>orthopedic and dental and skin wounds</a:t>
            </a:r>
            <a:endParaRPr lang="en-US" sz="2400" dirty="0">
              <a:solidFill>
                <a:schemeClr val="bg1"/>
              </a:solidFill>
              <a:latin typeface="Calibri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57606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19731" y="2097880"/>
            <a:ext cx="7692147" cy="33912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/>
              <a:t>Conclusions</a:t>
            </a:r>
          </a:p>
          <a:p>
            <a:pPr lvl="1">
              <a:spcBef>
                <a:spcPts val="1800"/>
              </a:spcBef>
            </a:pPr>
            <a:r>
              <a:rPr lang="en-GB" sz="2800" dirty="0"/>
              <a:t>rhPDGF-BB increased new bone formation</a:t>
            </a:r>
          </a:p>
          <a:p>
            <a:pPr lvl="1">
              <a:spcBef>
                <a:spcPts val="1800"/>
              </a:spcBef>
            </a:pPr>
            <a:r>
              <a:rPr lang="en-GB" sz="2800" dirty="0"/>
              <a:t>rhPDGF-BB decreased non-union rates</a:t>
            </a:r>
          </a:p>
          <a:p>
            <a:pPr lvl="1">
              <a:spcBef>
                <a:spcPts val="1800"/>
              </a:spcBef>
            </a:pPr>
            <a:r>
              <a:rPr lang="en-GB" sz="2800" dirty="0"/>
              <a:t>No adverse events were noted</a:t>
            </a:r>
          </a:p>
          <a:p>
            <a:pPr lvl="1">
              <a:spcBef>
                <a:spcPts val="1800"/>
              </a:spcBef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BF822-2E31-4525-B184-BFE4D358CB1F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4001" y="543857"/>
            <a:ext cx="9143999" cy="104797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85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rhPDGF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-BB increases bone formation in a rat model of distraction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osteogenesis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59524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/>
          <p:cNvPicPr>
            <a:picLocks noChangeArrowheads="1"/>
          </p:cNvPicPr>
          <p:nvPr/>
        </p:nvPicPr>
        <p:blipFill>
          <a:blip r:embed="rId3" cstate="print">
            <a:lum bright="-5000" contrast="28000"/>
          </a:blip>
          <a:srcRect t="27740" r="10255" b="20368"/>
          <a:stretch>
            <a:fillRect/>
          </a:stretch>
        </p:blipFill>
        <p:spPr bwMode="auto">
          <a:xfrm>
            <a:off x="5053918" y="4193374"/>
            <a:ext cx="2103120" cy="2286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8" name="Right Arrow 57"/>
          <p:cNvSpPr/>
          <p:nvPr/>
        </p:nvSpPr>
        <p:spPr>
          <a:xfrm rot="13500000">
            <a:off x="6316818" y="4735592"/>
            <a:ext cx="548640" cy="457200"/>
          </a:xfrm>
          <a:prstGeom prst="righ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06158" y="6415549"/>
            <a:ext cx="26093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β-TCP/collagen +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Arial"/>
              </a:rPr>
              <a:t>rhPDGF-BB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207806" y="6426701"/>
            <a:ext cx="17953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β-TCP +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Arial"/>
              </a:rPr>
              <a:t>rhPDGF-BB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209801" y="6415549"/>
            <a:ext cx="21407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Autograft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+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Times New Roman"/>
                <a:cs typeface="Arial"/>
              </a:rPr>
              <a:t>rhPDGF-BB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/>
          <p:cNvPicPr>
            <a:picLocks noChangeArrowheads="1"/>
          </p:cNvPicPr>
          <p:nvPr/>
        </p:nvPicPr>
        <p:blipFill>
          <a:blip r:embed="rId4" cstate="print">
            <a:lum bright="3000" contrast="60000"/>
          </a:blip>
          <a:srcRect t="17118" r="27695" b="42480"/>
          <a:stretch>
            <a:fillRect/>
          </a:stretch>
        </p:blipFill>
        <p:spPr bwMode="auto">
          <a:xfrm flipH="1">
            <a:off x="2228629" y="4193374"/>
            <a:ext cx="2103120" cy="2286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rrowheads="1"/>
          </p:cNvPicPr>
          <p:nvPr/>
        </p:nvPicPr>
        <p:blipFill>
          <a:blip r:embed="rId5" cstate="print">
            <a:lum bright="-1000" contrast="10000"/>
          </a:blip>
          <a:srcRect l="15092" t="13879" r="3446" b="37387"/>
          <a:stretch>
            <a:fillRect/>
          </a:stretch>
        </p:blipFill>
        <p:spPr bwMode="auto">
          <a:xfrm>
            <a:off x="7859292" y="4193374"/>
            <a:ext cx="2103120" cy="2286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4" name="Right Arrow 33"/>
          <p:cNvSpPr/>
          <p:nvPr/>
        </p:nvSpPr>
        <p:spPr>
          <a:xfrm rot="13500000">
            <a:off x="8577181" y="4509617"/>
            <a:ext cx="548640" cy="457200"/>
          </a:xfrm>
          <a:prstGeom prst="righ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ight Arrow 38"/>
          <p:cNvSpPr/>
          <p:nvPr/>
        </p:nvSpPr>
        <p:spPr>
          <a:xfrm rot="13500000">
            <a:off x="6449168" y="5867596"/>
            <a:ext cx="548640" cy="457200"/>
          </a:xfrm>
          <a:prstGeom prst="righ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ight Arrow 39"/>
          <p:cNvSpPr/>
          <p:nvPr/>
        </p:nvSpPr>
        <p:spPr>
          <a:xfrm rot="13500000">
            <a:off x="3319381" y="4493287"/>
            <a:ext cx="548640" cy="457200"/>
          </a:xfrm>
          <a:prstGeom prst="righ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ight Arrow 40"/>
          <p:cNvSpPr/>
          <p:nvPr/>
        </p:nvSpPr>
        <p:spPr>
          <a:xfrm rot="13500000">
            <a:off x="3354666" y="5818248"/>
            <a:ext cx="548640" cy="457200"/>
          </a:xfrm>
          <a:prstGeom prst="righ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ight Arrow 44"/>
          <p:cNvSpPr/>
          <p:nvPr/>
        </p:nvSpPr>
        <p:spPr>
          <a:xfrm rot="13500000">
            <a:off x="9175631" y="5576419"/>
            <a:ext cx="548640" cy="457200"/>
          </a:xfrm>
          <a:prstGeom prst="righ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85" name="Picture 13"/>
          <p:cNvPicPr>
            <a:picLocks noChangeArrowheads="1"/>
          </p:cNvPicPr>
          <p:nvPr/>
        </p:nvPicPr>
        <p:blipFill>
          <a:blip r:embed="rId6" cstate="print">
            <a:lum bright="2000" contrast="69000"/>
          </a:blip>
          <a:srcRect t="15351" r="18651" b="42082"/>
          <a:stretch>
            <a:fillRect/>
          </a:stretch>
        </p:blipFill>
        <p:spPr bwMode="auto">
          <a:xfrm rot="10800000" flipH="1" flipV="1">
            <a:off x="5053918" y="1486302"/>
            <a:ext cx="2103120" cy="2286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2778867" y="3710906"/>
            <a:ext cx="10026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Autograft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Times New Roman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160934" y="3710906"/>
            <a:ext cx="14998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β-TCP/collagen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754216" y="3710906"/>
            <a:ext cx="7025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β-TCP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7" cstate="print">
            <a:lum bright="-8000" contrast="29000"/>
          </a:blip>
          <a:srcRect l="4034" t="24271" r="9324" b="20232"/>
          <a:stretch>
            <a:fillRect/>
          </a:stretch>
        </p:blipFill>
        <p:spPr bwMode="auto">
          <a:xfrm>
            <a:off x="2228629" y="1486303"/>
            <a:ext cx="2103120" cy="2286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rrowheads="1"/>
          </p:cNvPicPr>
          <p:nvPr/>
        </p:nvPicPr>
        <p:blipFill>
          <a:blip r:embed="rId8" cstate="print">
            <a:lum contrast="24000"/>
          </a:blip>
          <a:srcRect l="2495" t="27210" r="1697" b="12589"/>
          <a:stretch>
            <a:fillRect/>
          </a:stretch>
        </p:blipFill>
        <p:spPr bwMode="auto">
          <a:xfrm>
            <a:off x="7859292" y="1486303"/>
            <a:ext cx="2103120" cy="2286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" name="Right Arrow 32"/>
          <p:cNvSpPr/>
          <p:nvPr/>
        </p:nvSpPr>
        <p:spPr>
          <a:xfrm rot="2700000">
            <a:off x="2497980" y="2714619"/>
            <a:ext cx="548640" cy="45720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ight Arrow 35"/>
          <p:cNvSpPr/>
          <p:nvPr/>
        </p:nvSpPr>
        <p:spPr>
          <a:xfrm rot="2700000">
            <a:off x="8123173" y="2910561"/>
            <a:ext cx="548640" cy="45720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ight Arrow 36"/>
          <p:cNvSpPr/>
          <p:nvPr/>
        </p:nvSpPr>
        <p:spPr>
          <a:xfrm rot="2700000">
            <a:off x="8210259" y="1960783"/>
            <a:ext cx="548640" cy="45720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ight Arrow 41"/>
          <p:cNvSpPr/>
          <p:nvPr/>
        </p:nvSpPr>
        <p:spPr>
          <a:xfrm rot="13500000">
            <a:off x="6370498" y="3048055"/>
            <a:ext cx="548640" cy="457200"/>
          </a:xfrm>
          <a:prstGeom prst="righ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ight Arrow 43"/>
          <p:cNvSpPr/>
          <p:nvPr/>
        </p:nvSpPr>
        <p:spPr>
          <a:xfrm rot="13500000">
            <a:off x="3447287" y="1872946"/>
            <a:ext cx="548640" cy="457200"/>
          </a:xfrm>
          <a:prstGeom prst="righ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6570" y="1969268"/>
            <a:ext cx="4394200" cy="42926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35" name="Right Arrow 34"/>
          <p:cNvSpPr/>
          <p:nvPr/>
        </p:nvSpPr>
        <p:spPr>
          <a:xfrm rot="2700000">
            <a:off x="5600950" y="1446629"/>
            <a:ext cx="548640" cy="45720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5532666" y="3841075"/>
            <a:ext cx="1077685" cy="742950"/>
          </a:xfrm>
          <a:custGeom>
            <a:avLst/>
            <a:gdLst>
              <a:gd name="connsiteX0" fmla="*/ 473528 w 1077685"/>
              <a:gd name="connsiteY0" fmla="*/ 726621 h 742950"/>
              <a:gd name="connsiteX1" fmla="*/ 685800 w 1077685"/>
              <a:gd name="connsiteY1" fmla="*/ 742950 h 742950"/>
              <a:gd name="connsiteX2" fmla="*/ 889907 w 1077685"/>
              <a:gd name="connsiteY2" fmla="*/ 710293 h 742950"/>
              <a:gd name="connsiteX3" fmla="*/ 1036864 w 1077685"/>
              <a:gd name="connsiteY3" fmla="*/ 547007 h 742950"/>
              <a:gd name="connsiteX4" fmla="*/ 1077685 w 1077685"/>
              <a:gd name="connsiteY4" fmla="*/ 489857 h 742950"/>
              <a:gd name="connsiteX5" fmla="*/ 955221 w 1077685"/>
              <a:gd name="connsiteY5" fmla="*/ 342900 h 742950"/>
              <a:gd name="connsiteX6" fmla="*/ 889907 w 1077685"/>
              <a:gd name="connsiteY6" fmla="*/ 261257 h 742950"/>
              <a:gd name="connsiteX7" fmla="*/ 914400 w 1077685"/>
              <a:gd name="connsiteY7" fmla="*/ 138793 h 742950"/>
              <a:gd name="connsiteX8" fmla="*/ 947057 w 1077685"/>
              <a:gd name="connsiteY8" fmla="*/ 0 h 742950"/>
              <a:gd name="connsiteX9" fmla="*/ 759278 w 1077685"/>
              <a:gd name="connsiteY9" fmla="*/ 122464 h 742950"/>
              <a:gd name="connsiteX10" fmla="*/ 677635 w 1077685"/>
              <a:gd name="connsiteY10" fmla="*/ 179614 h 742950"/>
              <a:gd name="connsiteX11" fmla="*/ 506185 w 1077685"/>
              <a:gd name="connsiteY11" fmla="*/ 171450 h 742950"/>
              <a:gd name="connsiteX12" fmla="*/ 432707 w 1077685"/>
              <a:gd name="connsiteY12" fmla="*/ 114300 h 742950"/>
              <a:gd name="connsiteX13" fmla="*/ 285750 w 1077685"/>
              <a:gd name="connsiteY13" fmla="*/ 130628 h 742950"/>
              <a:gd name="connsiteX14" fmla="*/ 171450 w 1077685"/>
              <a:gd name="connsiteY14" fmla="*/ 122464 h 742950"/>
              <a:gd name="connsiteX15" fmla="*/ 48985 w 1077685"/>
              <a:gd name="connsiteY15" fmla="*/ 171450 h 742950"/>
              <a:gd name="connsiteX16" fmla="*/ 0 w 1077685"/>
              <a:gd name="connsiteY16" fmla="*/ 310243 h 742950"/>
              <a:gd name="connsiteX17" fmla="*/ 16328 w 1077685"/>
              <a:gd name="connsiteY17" fmla="*/ 506185 h 742950"/>
              <a:gd name="connsiteX18" fmla="*/ 16328 w 1077685"/>
              <a:gd name="connsiteY18" fmla="*/ 677635 h 742950"/>
              <a:gd name="connsiteX19" fmla="*/ 163285 w 1077685"/>
              <a:gd name="connsiteY19" fmla="*/ 702128 h 742950"/>
              <a:gd name="connsiteX20" fmla="*/ 342900 w 1077685"/>
              <a:gd name="connsiteY20" fmla="*/ 718457 h 742950"/>
              <a:gd name="connsiteX21" fmla="*/ 473528 w 1077685"/>
              <a:gd name="connsiteY21" fmla="*/ 726621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77685" h="742950">
                <a:moveTo>
                  <a:pt x="473528" y="726621"/>
                </a:moveTo>
                <a:lnTo>
                  <a:pt x="685800" y="742950"/>
                </a:lnTo>
                <a:lnTo>
                  <a:pt x="889907" y="710293"/>
                </a:lnTo>
                <a:lnTo>
                  <a:pt x="1036864" y="547007"/>
                </a:lnTo>
                <a:lnTo>
                  <a:pt x="1077685" y="489857"/>
                </a:lnTo>
                <a:lnTo>
                  <a:pt x="955221" y="342900"/>
                </a:lnTo>
                <a:lnTo>
                  <a:pt x="889907" y="261257"/>
                </a:lnTo>
                <a:lnTo>
                  <a:pt x="914400" y="138793"/>
                </a:lnTo>
                <a:lnTo>
                  <a:pt x="947057" y="0"/>
                </a:lnTo>
                <a:lnTo>
                  <a:pt x="759278" y="122464"/>
                </a:lnTo>
                <a:lnTo>
                  <a:pt x="677635" y="179614"/>
                </a:lnTo>
                <a:lnTo>
                  <a:pt x="506185" y="171450"/>
                </a:lnTo>
                <a:lnTo>
                  <a:pt x="432707" y="114300"/>
                </a:lnTo>
                <a:lnTo>
                  <a:pt x="285750" y="130628"/>
                </a:lnTo>
                <a:lnTo>
                  <a:pt x="171450" y="122464"/>
                </a:lnTo>
                <a:lnTo>
                  <a:pt x="48985" y="171450"/>
                </a:lnTo>
                <a:lnTo>
                  <a:pt x="0" y="310243"/>
                </a:lnTo>
                <a:lnTo>
                  <a:pt x="16328" y="506185"/>
                </a:lnTo>
                <a:lnTo>
                  <a:pt x="16328" y="677635"/>
                </a:lnTo>
                <a:lnTo>
                  <a:pt x="163285" y="702128"/>
                </a:lnTo>
                <a:lnTo>
                  <a:pt x="342900" y="718457"/>
                </a:lnTo>
                <a:lnTo>
                  <a:pt x="473528" y="726621"/>
                </a:lnTo>
                <a:close/>
              </a:path>
            </a:pathLst>
          </a:custGeom>
          <a:solidFill>
            <a:schemeClr val="accent5">
              <a:lumMod val="5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5140780" y="2151069"/>
            <a:ext cx="2955471" cy="1869621"/>
          </a:xfrm>
          <a:custGeom>
            <a:avLst/>
            <a:gdLst>
              <a:gd name="connsiteX0" fmla="*/ 457200 w 2955471"/>
              <a:gd name="connsiteY0" fmla="*/ 163285 h 1869621"/>
              <a:gd name="connsiteX1" fmla="*/ 685800 w 2955471"/>
              <a:gd name="connsiteY1" fmla="*/ 163285 h 1869621"/>
              <a:gd name="connsiteX2" fmla="*/ 1094014 w 2955471"/>
              <a:gd name="connsiteY2" fmla="*/ 253092 h 1869621"/>
              <a:gd name="connsiteX3" fmla="*/ 1355271 w 2955471"/>
              <a:gd name="connsiteY3" fmla="*/ 277585 h 1869621"/>
              <a:gd name="connsiteX4" fmla="*/ 1592036 w 2955471"/>
              <a:gd name="connsiteY4" fmla="*/ 236764 h 1869621"/>
              <a:gd name="connsiteX5" fmla="*/ 1771650 w 2955471"/>
              <a:gd name="connsiteY5" fmla="*/ 89807 h 1869621"/>
              <a:gd name="connsiteX6" fmla="*/ 1918607 w 2955471"/>
              <a:gd name="connsiteY6" fmla="*/ 0 h 1869621"/>
              <a:gd name="connsiteX7" fmla="*/ 1983921 w 2955471"/>
              <a:gd name="connsiteY7" fmla="*/ 16328 h 1869621"/>
              <a:gd name="connsiteX8" fmla="*/ 2212521 w 2955471"/>
              <a:gd name="connsiteY8" fmla="*/ 236764 h 1869621"/>
              <a:gd name="connsiteX9" fmla="*/ 2465614 w 2955471"/>
              <a:gd name="connsiteY9" fmla="*/ 408214 h 1869621"/>
              <a:gd name="connsiteX10" fmla="*/ 2604407 w 2955471"/>
              <a:gd name="connsiteY10" fmla="*/ 432707 h 1869621"/>
              <a:gd name="connsiteX11" fmla="*/ 2800350 w 2955471"/>
              <a:gd name="connsiteY11" fmla="*/ 555171 h 1869621"/>
              <a:gd name="connsiteX12" fmla="*/ 2890157 w 2955471"/>
              <a:gd name="connsiteY12" fmla="*/ 791935 h 1869621"/>
              <a:gd name="connsiteX13" fmla="*/ 2890157 w 2955471"/>
              <a:gd name="connsiteY13" fmla="*/ 1094014 h 1869621"/>
              <a:gd name="connsiteX14" fmla="*/ 2955471 w 2955471"/>
              <a:gd name="connsiteY14" fmla="*/ 1543050 h 1869621"/>
              <a:gd name="connsiteX15" fmla="*/ 2914650 w 2955471"/>
              <a:gd name="connsiteY15" fmla="*/ 1575707 h 1869621"/>
              <a:gd name="connsiteX16" fmla="*/ 2800350 w 2955471"/>
              <a:gd name="connsiteY16" fmla="*/ 1600200 h 1869621"/>
              <a:gd name="connsiteX17" fmla="*/ 2743200 w 2955471"/>
              <a:gd name="connsiteY17" fmla="*/ 1641021 h 1869621"/>
              <a:gd name="connsiteX18" fmla="*/ 2637064 w 2955471"/>
              <a:gd name="connsiteY18" fmla="*/ 1681842 h 1869621"/>
              <a:gd name="connsiteX19" fmla="*/ 2481943 w 2955471"/>
              <a:gd name="connsiteY19" fmla="*/ 1600200 h 1869621"/>
              <a:gd name="connsiteX20" fmla="*/ 2351314 w 2955471"/>
              <a:gd name="connsiteY20" fmla="*/ 1583871 h 1869621"/>
              <a:gd name="connsiteX21" fmla="*/ 2326821 w 2955471"/>
              <a:gd name="connsiteY21" fmla="*/ 1526721 h 1869621"/>
              <a:gd name="connsiteX22" fmla="*/ 2139043 w 2955471"/>
              <a:gd name="connsiteY22" fmla="*/ 1534885 h 1869621"/>
              <a:gd name="connsiteX23" fmla="*/ 2065564 w 2955471"/>
              <a:gd name="connsiteY23" fmla="*/ 1510392 h 1869621"/>
              <a:gd name="connsiteX24" fmla="*/ 2000250 w 2955471"/>
              <a:gd name="connsiteY24" fmla="*/ 1600200 h 1869621"/>
              <a:gd name="connsiteX25" fmla="*/ 1771650 w 2955471"/>
              <a:gd name="connsiteY25" fmla="*/ 1600200 h 1869621"/>
              <a:gd name="connsiteX26" fmla="*/ 1657350 w 2955471"/>
              <a:gd name="connsiteY26" fmla="*/ 1600200 h 1869621"/>
              <a:gd name="connsiteX27" fmla="*/ 1379764 w 2955471"/>
              <a:gd name="connsiteY27" fmla="*/ 1681842 h 1869621"/>
              <a:gd name="connsiteX28" fmla="*/ 1273629 w 2955471"/>
              <a:gd name="connsiteY28" fmla="*/ 1722664 h 1869621"/>
              <a:gd name="connsiteX29" fmla="*/ 1151164 w 2955471"/>
              <a:gd name="connsiteY29" fmla="*/ 1828800 h 1869621"/>
              <a:gd name="connsiteX30" fmla="*/ 1045029 w 2955471"/>
              <a:gd name="connsiteY30" fmla="*/ 1869621 h 1869621"/>
              <a:gd name="connsiteX31" fmla="*/ 938893 w 2955471"/>
              <a:gd name="connsiteY31" fmla="*/ 1861457 h 1869621"/>
              <a:gd name="connsiteX32" fmla="*/ 783771 w 2955471"/>
              <a:gd name="connsiteY32" fmla="*/ 1812471 h 1869621"/>
              <a:gd name="connsiteX33" fmla="*/ 620486 w 2955471"/>
              <a:gd name="connsiteY33" fmla="*/ 1812471 h 1869621"/>
              <a:gd name="connsiteX34" fmla="*/ 506186 w 2955471"/>
              <a:gd name="connsiteY34" fmla="*/ 1714500 h 1869621"/>
              <a:gd name="connsiteX35" fmla="*/ 326571 w 2955471"/>
              <a:gd name="connsiteY35" fmla="*/ 1412421 h 1869621"/>
              <a:gd name="connsiteX36" fmla="*/ 277586 w 2955471"/>
              <a:gd name="connsiteY36" fmla="*/ 1216478 h 1869621"/>
              <a:gd name="connsiteX37" fmla="*/ 122464 w 2955471"/>
              <a:gd name="connsiteY37" fmla="*/ 971550 h 1869621"/>
              <a:gd name="connsiteX38" fmla="*/ 8164 w 2955471"/>
              <a:gd name="connsiteY38" fmla="*/ 734785 h 1869621"/>
              <a:gd name="connsiteX39" fmla="*/ 0 w 2955471"/>
              <a:gd name="connsiteY39" fmla="*/ 587828 h 1869621"/>
              <a:gd name="connsiteX40" fmla="*/ 89807 w 2955471"/>
              <a:gd name="connsiteY40" fmla="*/ 400050 h 1869621"/>
              <a:gd name="connsiteX41" fmla="*/ 334736 w 2955471"/>
              <a:gd name="connsiteY41" fmla="*/ 228600 h 1869621"/>
              <a:gd name="connsiteX42" fmla="*/ 457200 w 2955471"/>
              <a:gd name="connsiteY42" fmla="*/ 163285 h 186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955471" h="1869621">
                <a:moveTo>
                  <a:pt x="457200" y="163285"/>
                </a:moveTo>
                <a:lnTo>
                  <a:pt x="685800" y="163285"/>
                </a:lnTo>
                <a:lnTo>
                  <a:pt x="1094014" y="253092"/>
                </a:lnTo>
                <a:lnTo>
                  <a:pt x="1355271" y="277585"/>
                </a:lnTo>
                <a:lnTo>
                  <a:pt x="1592036" y="236764"/>
                </a:lnTo>
                <a:lnTo>
                  <a:pt x="1771650" y="89807"/>
                </a:lnTo>
                <a:lnTo>
                  <a:pt x="1918607" y="0"/>
                </a:lnTo>
                <a:lnTo>
                  <a:pt x="1983921" y="16328"/>
                </a:lnTo>
                <a:lnTo>
                  <a:pt x="2212521" y="236764"/>
                </a:lnTo>
                <a:lnTo>
                  <a:pt x="2465614" y="408214"/>
                </a:lnTo>
                <a:lnTo>
                  <a:pt x="2604407" y="432707"/>
                </a:lnTo>
                <a:lnTo>
                  <a:pt x="2800350" y="555171"/>
                </a:lnTo>
                <a:lnTo>
                  <a:pt x="2890157" y="791935"/>
                </a:lnTo>
                <a:lnTo>
                  <a:pt x="2890157" y="1094014"/>
                </a:lnTo>
                <a:lnTo>
                  <a:pt x="2955471" y="1543050"/>
                </a:lnTo>
                <a:lnTo>
                  <a:pt x="2914650" y="1575707"/>
                </a:lnTo>
                <a:lnTo>
                  <a:pt x="2800350" y="1600200"/>
                </a:lnTo>
                <a:lnTo>
                  <a:pt x="2743200" y="1641021"/>
                </a:lnTo>
                <a:lnTo>
                  <a:pt x="2637064" y="1681842"/>
                </a:lnTo>
                <a:lnTo>
                  <a:pt x="2481943" y="1600200"/>
                </a:lnTo>
                <a:lnTo>
                  <a:pt x="2351314" y="1583871"/>
                </a:lnTo>
                <a:lnTo>
                  <a:pt x="2326821" y="1526721"/>
                </a:lnTo>
                <a:lnTo>
                  <a:pt x="2139043" y="1534885"/>
                </a:lnTo>
                <a:lnTo>
                  <a:pt x="2065564" y="1510392"/>
                </a:lnTo>
                <a:lnTo>
                  <a:pt x="2000250" y="1600200"/>
                </a:lnTo>
                <a:lnTo>
                  <a:pt x="1771650" y="1600200"/>
                </a:lnTo>
                <a:lnTo>
                  <a:pt x="1657350" y="1600200"/>
                </a:lnTo>
                <a:lnTo>
                  <a:pt x="1379764" y="1681842"/>
                </a:lnTo>
                <a:lnTo>
                  <a:pt x="1273629" y="1722664"/>
                </a:lnTo>
                <a:lnTo>
                  <a:pt x="1151164" y="1828800"/>
                </a:lnTo>
                <a:lnTo>
                  <a:pt x="1045029" y="1869621"/>
                </a:lnTo>
                <a:lnTo>
                  <a:pt x="938893" y="1861457"/>
                </a:lnTo>
                <a:lnTo>
                  <a:pt x="783771" y="1812471"/>
                </a:lnTo>
                <a:lnTo>
                  <a:pt x="620486" y="1812471"/>
                </a:lnTo>
                <a:lnTo>
                  <a:pt x="506186" y="1714500"/>
                </a:lnTo>
                <a:lnTo>
                  <a:pt x="326571" y="1412421"/>
                </a:lnTo>
                <a:lnTo>
                  <a:pt x="277586" y="1216478"/>
                </a:lnTo>
                <a:lnTo>
                  <a:pt x="122464" y="971550"/>
                </a:lnTo>
                <a:lnTo>
                  <a:pt x="8164" y="734785"/>
                </a:lnTo>
                <a:lnTo>
                  <a:pt x="0" y="587828"/>
                </a:lnTo>
                <a:lnTo>
                  <a:pt x="89807" y="400050"/>
                </a:lnTo>
                <a:lnTo>
                  <a:pt x="334736" y="228600"/>
                </a:lnTo>
                <a:lnTo>
                  <a:pt x="457200" y="163285"/>
                </a:lnTo>
                <a:close/>
              </a:path>
            </a:pathLst>
          </a:custGeom>
          <a:solidFill>
            <a:schemeClr val="accent6">
              <a:lumMod val="5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5622472" y="3849239"/>
            <a:ext cx="816428" cy="171450"/>
          </a:xfrm>
          <a:custGeom>
            <a:avLst/>
            <a:gdLst>
              <a:gd name="connsiteX0" fmla="*/ 816428 w 816428"/>
              <a:gd name="connsiteY0" fmla="*/ 0 h 171450"/>
              <a:gd name="connsiteX1" fmla="*/ 677636 w 816428"/>
              <a:gd name="connsiteY1" fmla="*/ 146957 h 171450"/>
              <a:gd name="connsiteX2" fmla="*/ 514350 w 816428"/>
              <a:gd name="connsiteY2" fmla="*/ 171450 h 171450"/>
              <a:gd name="connsiteX3" fmla="*/ 408214 w 816428"/>
              <a:gd name="connsiteY3" fmla="*/ 171450 h 171450"/>
              <a:gd name="connsiteX4" fmla="*/ 342900 w 816428"/>
              <a:gd name="connsiteY4" fmla="*/ 155121 h 171450"/>
              <a:gd name="connsiteX5" fmla="*/ 228600 w 816428"/>
              <a:gd name="connsiteY5" fmla="*/ 138793 h 171450"/>
              <a:gd name="connsiteX6" fmla="*/ 73478 w 816428"/>
              <a:gd name="connsiteY6" fmla="*/ 130629 h 171450"/>
              <a:gd name="connsiteX7" fmla="*/ 0 w 816428"/>
              <a:gd name="connsiteY7" fmla="*/ 122464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6428" h="171450">
                <a:moveTo>
                  <a:pt x="816428" y="0"/>
                </a:moveTo>
                <a:lnTo>
                  <a:pt x="677636" y="146957"/>
                </a:lnTo>
                <a:lnTo>
                  <a:pt x="514350" y="171450"/>
                </a:lnTo>
                <a:lnTo>
                  <a:pt x="408214" y="171450"/>
                </a:lnTo>
                <a:lnTo>
                  <a:pt x="342900" y="155121"/>
                </a:lnTo>
                <a:lnTo>
                  <a:pt x="228600" y="138793"/>
                </a:lnTo>
                <a:lnTo>
                  <a:pt x="73478" y="130629"/>
                </a:lnTo>
                <a:lnTo>
                  <a:pt x="0" y="122464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5516337" y="4494219"/>
            <a:ext cx="1102179" cy="1755321"/>
          </a:xfrm>
          <a:custGeom>
            <a:avLst/>
            <a:gdLst>
              <a:gd name="connsiteX0" fmla="*/ 106136 w 1102179"/>
              <a:gd name="connsiteY0" fmla="*/ 1755321 h 1755321"/>
              <a:gd name="connsiteX1" fmla="*/ 122464 w 1102179"/>
              <a:gd name="connsiteY1" fmla="*/ 1265464 h 1755321"/>
              <a:gd name="connsiteX2" fmla="*/ 122464 w 1102179"/>
              <a:gd name="connsiteY2" fmla="*/ 775607 h 1755321"/>
              <a:gd name="connsiteX3" fmla="*/ 24493 w 1102179"/>
              <a:gd name="connsiteY3" fmla="*/ 440871 h 1755321"/>
              <a:gd name="connsiteX4" fmla="*/ 0 w 1102179"/>
              <a:gd name="connsiteY4" fmla="*/ 228600 h 1755321"/>
              <a:gd name="connsiteX5" fmla="*/ 89807 w 1102179"/>
              <a:gd name="connsiteY5" fmla="*/ 40821 h 1755321"/>
              <a:gd name="connsiteX6" fmla="*/ 277586 w 1102179"/>
              <a:gd name="connsiteY6" fmla="*/ 81642 h 1755321"/>
              <a:gd name="connsiteX7" fmla="*/ 547007 w 1102179"/>
              <a:gd name="connsiteY7" fmla="*/ 81642 h 1755321"/>
              <a:gd name="connsiteX8" fmla="*/ 759279 w 1102179"/>
              <a:gd name="connsiteY8" fmla="*/ 106135 h 1755321"/>
              <a:gd name="connsiteX9" fmla="*/ 930729 w 1102179"/>
              <a:gd name="connsiteY9" fmla="*/ 73478 h 1755321"/>
              <a:gd name="connsiteX10" fmla="*/ 1004207 w 1102179"/>
              <a:gd name="connsiteY10" fmla="*/ 0 h 1755321"/>
              <a:gd name="connsiteX11" fmla="*/ 971550 w 1102179"/>
              <a:gd name="connsiteY11" fmla="*/ 89807 h 1755321"/>
              <a:gd name="connsiteX12" fmla="*/ 1028700 w 1102179"/>
              <a:gd name="connsiteY12" fmla="*/ 383721 h 1755321"/>
              <a:gd name="connsiteX13" fmla="*/ 1102179 w 1102179"/>
              <a:gd name="connsiteY13" fmla="*/ 620485 h 1755321"/>
              <a:gd name="connsiteX14" fmla="*/ 1094014 w 1102179"/>
              <a:gd name="connsiteY14" fmla="*/ 898071 h 1755321"/>
              <a:gd name="connsiteX15" fmla="*/ 1036864 w 1102179"/>
              <a:gd name="connsiteY15" fmla="*/ 1306285 h 1755321"/>
              <a:gd name="connsiteX16" fmla="*/ 987879 w 1102179"/>
              <a:gd name="connsiteY16" fmla="*/ 1600200 h 1755321"/>
              <a:gd name="connsiteX17" fmla="*/ 922564 w 1102179"/>
              <a:gd name="connsiteY17" fmla="*/ 1738992 h 1755321"/>
              <a:gd name="connsiteX18" fmla="*/ 106136 w 1102179"/>
              <a:gd name="connsiteY18" fmla="*/ 1755321 h 175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02179" h="1755321">
                <a:moveTo>
                  <a:pt x="106136" y="1755321"/>
                </a:moveTo>
                <a:lnTo>
                  <a:pt x="122464" y="1265464"/>
                </a:lnTo>
                <a:lnTo>
                  <a:pt x="122464" y="775607"/>
                </a:lnTo>
                <a:lnTo>
                  <a:pt x="24493" y="440871"/>
                </a:lnTo>
                <a:lnTo>
                  <a:pt x="0" y="228600"/>
                </a:lnTo>
                <a:lnTo>
                  <a:pt x="89807" y="40821"/>
                </a:lnTo>
                <a:lnTo>
                  <a:pt x="277586" y="81642"/>
                </a:lnTo>
                <a:lnTo>
                  <a:pt x="547007" y="81642"/>
                </a:lnTo>
                <a:lnTo>
                  <a:pt x="759279" y="106135"/>
                </a:lnTo>
                <a:lnTo>
                  <a:pt x="930729" y="73478"/>
                </a:lnTo>
                <a:lnTo>
                  <a:pt x="1004207" y="0"/>
                </a:lnTo>
                <a:lnTo>
                  <a:pt x="971550" y="89807"/>
                </a:lnTo>
                <a:lnTo>
                  <a:pt x="1028700" y="383721"/>
                </a:lnTo>
                <a:lnTo>
                  <a:pt x="1102179" y="620485"/>
                </a:lnTo>
                <a:lnTo>
                  <a:pt x="1094014" y="898071"/>
                </a:lnTo>
                <a:lnTo>
                  <a:pt x="1036864" y="1306285"/>
                </a:lnTo>
                <a:lnTo>
                  <a:pt x="987879" y="1600200"/>
                </a:lnTo>
                <a:lnTo>
                  <a:pt x="922564" y="1738992"/>
                </a:lnTo>
                <a:lnTo>
                  <a:pt x="106136" y="1755321"/>
                </a:lnTo>
                <a:close/>
              </a:path>
            </a:pathLst>
          </a:custGeom>
          <a:solidFill>
            <a:schemeClr val="accent3">
              <a:lumMod val="5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5540829" y="4339097"/>
            <a:ext cx="1094014" cy="253093"/>
          </a:xfrm>
          <a:custGeom>
            <a:avLst/>
            <a:gdLst>
              <a:gd name="connsiteX0" fmla="*/ 0 w 1094014"/>
              <a:gd name="connsiteY0" fmla="*/ 195943 h 253093"/>
              <a:gd name="connsiteX1" fmla="*/ 236764 w 1094014"/>
              <a:gd name="connsiteY1" fmla="*/ 228600 h 253093"/>
              <a:gd name="connsiteX2" fmla="*/ 465364 w 1094014"/>
              <a:gd name="connsiteY2" fmla="*/ 228600 h 253093"/>
              <a:gd name="connsiteX3" fmla="*/ 661307 w 1094014"/>
              <a:gd name="connsiteY3" fmla="*/ 253093 h 253093"/>
              <a:gd name="connsiteX4" fmla="*/ 889907 w 1094014"/>
              <a:gd name="connsiteY4" fmla="*/ 187779 h 253093"/>
              <a:gd name="connsiteX5" fmla="*/ 1012371 w 1094014"/>
              <a:gd name="connsiteY5" fmla="*/ 81643 h 253093"/>
              <a:gd name="connsiteX6" fmla="*/ 1094014 w 1094014"/>
              <a:gd name="connsiteY6" fmla="*/ 0 h 25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014" h="253093">
                <a:moveTo>
                  <a:pt x="0" y="195943"/>
                </a:moveTo>
                <a:lnTo>
                  <a:pt x="236764" y="228600"/>
                </a:lnTo>
                <a:lnTo>
                  <a:pt x="465364" y="228600"/>
                </a:lnTo>
                <a:lnTo>
                  <a:pt x="661307" y="253093"/>
                </a:lnTo>
                <a:lnTo>
                  <a:pt x="889907" y="187779"/>
                </a:lnTo>
                <a:lnTo>
                  <a:pt x="1012371" y="81643"/>
                </a:lnTo>
                <a:lnTo>
                  <a:pt x="1094014" y="0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70"/>
          <p:cNvGrpSpPr/>
          <p:nvPr/>
        </p:nvGrpSpPr>
        <p:grpSpPr>
          <a:xfrm>
            <a:off x="5434693" y="3074429"/>
            <a:ext cx="1249136" cy="3061607"/>
            <a:chOff x="3894364" y="2106386"/>
            <a:chExt cx="1249136" cy="3061607"/>
          </a:xfrm>
        </p:grpSpPr>
        <p:sp>
          <p:nvSpPr>
            <p:cNvPr id="51" name="Freeform 50"/>
            <p:cNvSpPr/>
            <p:nvPr/>
          </p:nvSpPr>
          <p:spPr>
            <a:xfrm>
              <a:off x="3894364" y="2106386"/>
              <a:ext cx="1249136" cy="3061607"/>
            </a:xfrm>
            <a:custGeom>
              <a:avLst/>
              <a:gdLst>
                <a:gd name="connsiteX0" fmla="*/ 587829 w 1249136"/>
                <a:gd name="connsiteY0" fmla="*/ 89807 h 3061607"/>
                <a:gd name="connsiteX1" fmla="*/ 718457 w 1249136"/>
                <a:gd name="connsiteY1" fmla="*/ 57150 h 3061607"/>
                <a:gd name="connsiteX2" fmla="*/ 832757 w 1249136"/>
                <a:gd name="connsiteY2" fmla="*/ 0 h 3061607"/>
                <a:gd name="connsiteX3" fmla="*/ 1020536 w 1249136"/>
                <a:gd name="connsiteY3" fmla="*/ 16328 h 3061607"/>
                <a:gd name="connsiteX4" fmla="*/ 1167493 w 1249136"/>
                <a:gd name="connsiteY4" fmla="*/ 89807 h 3061607"/>
                <a:gd name="connsiteX5" fmla="*/ 1224643 w 1249136"/>
                <a:gd name="connsiteY5" fmla="*/ 195943 h 3061607"/>
                <a:gd name="connsiteX6" fmla="*/ 1249136 w 1249136"/>
                <a:gd name="connsiteY6" fmla="*/ 359228 h 3061607"/>
                <a:gd name="connsiteX7" fmla="*/ 1224643 w 1249136"/>
                <a:gd name="connsiteY7" fmla="*/ 457200 h 3061607"/>
                <a:gd name="connsiteX8" fmla="*/ 1151165 w 1249136"/>
                <a:gd name="connsiteY8" fmla="*/ 587828 h 3061607"/>
                <a:gd name="connsiteX9" fmla="*/ 987879 w 1249136"/>
                <a:gd name="connsiteY9" fmla="*/ 653143 h 3061607"/>
                <a:gd name="connsiteX10" fmla="*/ 906236 w 1249136"/>
                <a:gd name="connsiteY10" fmla="*/ 775607 h 3061607"/>
                <a:gd name="connsiteX11" fmla="*/ 881743 w 1249136"/>
                <a:gd name="connsiteY11" fmla="*/ 849085 h 3061607"/>
                <a:gd name="connsiteX12" fmla="*/ 971550 w 1249136"/>
                <a:gd name="connsiteY12" fmla="*/ 1061357 h 3061607"/>
                <a:gd name="connsiteX13" fmla="*/ 1012372 w 1249136"/>
                <a:gd name="connsiteY13" fmla="*/ 1967593 h 3061607"/>
                <a:gd name="connsiteX14" fmla="*/ 1053193 w 1249136"/>
                <a:gd name="connsiteY14" fmla="*/ 2824843 h 3061607"/>
                <a:gd name="connsiteX15" fmla="*/ 979715 w 1249136"/>
                <a:gd name="connsiteY15" fmla="*/ 2939143 h 3061607"/>
                <a:gd name="connsiteX16" fmla="*/ 881743 w 1249136"/>
                <a:gd name="connsiteY16" fmla="*/ 3037114 h 3061607"/>
                <a:gd name="connsiteX17" fmla="*/ 718457 w 1249136"/>
                <a:gd name="connsiteY17" fmla="*/ 3061607 h 3061607"/>
                <a:gd name="connsiteX18" fmla="*/ 514350 w 1249136"/>
                <a:gd name="connsiteY18" fmla="*/ 3028950 h 3061607"/>
                <a:gd name="connsiteX19" fmla="*/ 408215 w 1249136"/>
                <a:gd name="connsiteY19" fmla="*/ 2898321 h 3061607"/>
                <a:gd name="connsiteX20" fmla="*/ 391886 w 1249136"/>
                <a:gd name="connsiteY20" fmla="*/ 2775857 h 3061607"/>
                <a:gd name="connsiteX21" fmla="*/ 318407 w 1249136"/>
                <a:gd name="connsiteY21" fmla="*/ 1061357 h 3061607"/>
                <a:gd name="connsiteX22" fmla="*/ 359229 w 1249136"/>
                <a:gd name="connsiteY22" fmla="*/ 922564 h 3061607"/>
                <a:gd name="connsiteX23" fmla="*/ 367393 w 1249136"/>
                <a:gd name="connsiteY23" fmla="*/ 808264 h 3061607"/>
                <a:gd name="connsiteX24" fmla="*/ 269422 w 1249136"/>
                <a:gd name="connsiteY24" fmla="*/ 702128 h 3061607"/>
                <a:gd name="connsiteX25" fmla="*/ 106136 w 1249136"/>
                <a:gd name="connsiteY25" fmla="*/ 636814 h 3061607"/>
                <a:gd name="connsiteX26" fmla="*/ 0 w 1249136"/>
                <a:gd name="connsiteY26" fmla="*/ 489857 h 3061607"/>
                <a:gd name="connsiteX27" fmla="*/ 24493 w 1249136"/>
                <a:gd name="connsiteY27" fmla="*/ 228600 h 3061607"/>
                <a:gd name="connsiteX28" fmla="*/ 138793 w 1249136"/>
                <a:gd name="connsiteY28" fmla="*/ 73478 h 3061607"/>
                <a:gd name="connsiteX29" fmla="*/ 359229 w 1249136"/>
                <a:gd name="connsiteY29" fmla="*/ 16328 h 3061607"/>
                <a:gd name="connsiteX30" fmla="*/ 530679 w 1249136"/>
                <a:gd name="connsiteY30" fmla="*/ 89807 h 3061607"/>
                <a:gd name="connsiteX31" fmla="*/ 587829 w 1249136"/>
                <a:gd name="connsiteY31" fmla="*/ 89807 h 306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49136" h="3061607">
                  <a:moveTo>
                    <a:pt x="587829" y="89807"/>
                  </a:moveTo>
                  <a:lnTo>
                    <a:pt x="718457" y="57150"/>
                  </a:lnTo>
                  <a:lnTo>
                    <a:pt x="832757" y="0"/>
                  </a:lnTo>
                  <a:lnTo>
                    <a:pt x="1020536" y="16328"/>
                  </a:lnTo>
                  <a:lnTo>
                    <a:pt x="1167493" y="89807"/>
                  </a:lnTo>
                  <a:lnTo>
                    <a:pt x="1224643" y="195943"/>
                  </a:lnTo>
                  <a:lnTo>
                    <a:pt x="1249136" y="359228"/>
                  </a:lnTo>
                  <a:lnTo>
                    <a:pt x="1224643" y="457200"/>
                  </a:lnTo>
                  <a:lnTo>
                    <a:pt x="1151165" y="587828"/>
                  </a:lnTo>
                  <a:lnTo>
                    <a:pt x="987879" y="653143"/>
                  </a:lnTo>
                  <a:lnTo>
                    <a:pt x="906236" y="775607"/>
                  </a:lnTo>
                  <a:lnTo>
                    <a:pt x="881743" y="849085"/>
                  </a:lnTo>
                  <a:lnTo>
                    <a:pt x="971550" y="1061357"/>
                  </a:lnTo>
                  <a:lnTo>
                    <a:pt x="1012372" y="1967593"/>
                  </a:lnTo>
                  <a:lnTo>
                    <a:pt x="1053193" y="2824843"/>
                  </a:lnTo>
                  <a:lnTo>
                    <a:pt x="979715" y="2939143"/>
                  </a:lnTo>
                  <a:lnTo>
                    <a:pt x="881743" y="3037114"/>
                  </a:lnTo>
                  <a:lnTo>
                    <a:pt x="718457" y="3061607"/>
                  </a:lnTo>
                  <a:lnTo>
                    <a:pt x="514350" y="3028950"/>
                  </a:lnTo>
                  <a:lnTo>
                    <a:pt x="408215" y="2898321"/>
                  </a:lnTo>
                  <a:lnTo>
                    <a:pt x="391886" y="2775857"/>
                  </a:lnTo>
                  <a:lnTo>
                    <a:pt x="318407" y="1061357"/>
                  </a:lnTo>
                  <a:lnTo>
                    <a:pt x="359229" y="922564"/>
                  </a:lnTo>
                  <a:lnTo>
                    <a:pt x="367393" y="808264"/>
                  </a:lnTo>
                  <a:lnTo>
                    <a:pt x="269422" y="702128"/>
                  </a:lnTo>
                  <a:lnTo>
                    <a:pt x="106136" y="636814"/>
                  </a:lnTo>
                  <a:lnTo>
                    <a:pt x="0" y="489857"/>
                  </a:lnTo>
                  <a:lnTo>
                    <a:pt x="24493" y="228600"/>
                  </a:lnTo>
                  <a:lnTo>
                    <a:pt x="138793" y="73478"/>
                  </a:lnTo>
                  <a:lnTo>
                    <a:pt x="359229" y="16328"/>
                  </a:lnTo>
                  <a:lnTo>
                    <a:pt x="530679" y="89807"/>
                  </a:lnTo>
                  <a:lnTo>
                    <a:pt x="587829" y="89807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80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</a:gra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" name="Group 57"/>
            <p:cNvGrpSpPr/>
            <p:nvPr/>
          </p:nvGrpSpPr>
          <p:grpSpPr>
            <a:xfrm>
              <a:off x="4626429" y="2234292"/>
              <a:ext cx="408214" cy="408216"/>
              <a:chOff x="4626429" y="2234292"/>
              <a:chExt cx="408214" cy="408216"/>
            </a:xfrm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</p:grpSpPr>
          <p:sp>
            <p:nvSpPr>
              <p:cNvPr id="56" name="Oval 55"/>
              <p:cNvSpPr/>
              <p:nvPr/>
            </p:nvSpPr>
            <p:spPr>
              <a:xfrm>
                <a:off x="4626429" y="2234292"/>
                <a:ext cx="408214" cy="40821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Hexagon 56"/>
              <p:cNvSpPr/>
              <p:nvPr/>
            </p:nvSpPr>
            <p:spPr>
              <a:xfrm>
                <a:off x="4691743" y="2303690"/>
                <a:ext cx="277586" cy="269421"/>
              </a:xfrm>
              <a:prstGeom prst="hexag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/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58"/>
            <p:cNvGrpSpPr/>
            <p:nvPr/>
          </p:nvGrpSpPr>
          <p:grpSpPr>
            <a:xfrm>
              <a:off x="3978729" y="2247900"/>
              <a:ext cx="408214" cy="408216"/>
              <a:chOff x="4626429" y="2234292"/>
              <a:chExt cx="408214" cy="408216"/>
            </a:xfrm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</p:grpSpPr>
          <p:sp>
            <p:nvSpPr>
              <p:cNvPr id="60" name="Oval 59"/>
              <p:cNvSpPr/>
              <p:nvPr/>
            </p:nvSpPr>
            <p:spPr>
              <a:xfrm>
                <a:off x="4626429" y="2234292"/>
                <a:ext cx="408214" cy="40821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Hexagon 60"/>
              <p:cNvSpPr/>
              <p:nvPr/>
            </p:nvSpPr>
            <p:spPr>
              <a:xfrm>
                <a:off x="4691743" y="2303690"/>
                <a:ext cx="277586" cy="269421"/>
              </a:xfrm>
              <a:prstGeom prst="hexag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/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1"/>
            <p:cNvGrpSpPr/>
            <p:nvPr/>
          </p:nvGrpSpPr>
          <p:grpSpPr>
            <a:xfrm>
              <a:off x="4351565" y="3143250"/>
              <a:ext cx="408214" cy="408216"/>
              <a:chOff x="4626429" y="2234292"/>
              <a:chExt cx="408214" cy="408216"/>
            </a:xfrm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</p:grpSpPr>
          <p:sp>
            <p:nvSpPr>
              <p:cNvPr id="63" name="Oval 62"/>
              <p:cNvSpPr/>
              <p:nvPr/>
            </p:nvSpPr>
            <p:spPr>
              <a:xfrm>
                <a:off x="4626429" y="2234292"/>
                <a:ext cx="408214" cy="40821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Hexagon 63"/>
              <p:cNvSpPr/>
              <p:nvPr/>
            </p:nvSpPr>
            <p:spPr>
              <a:xfrm>
                <a:off x="4691743" y="2303690"/>
                <a:ext cx="277586" cy="269421"/>
              </a:xfrm>
              <a:prstGeom prst="hexag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/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4"/>
            <p:cNvGrpSpPr/>
            <p:nvPr/>
          </p:nvGrpSpPr>
          <p:grpSpPr>
            <a:xfrm>
              <a:off x="4359729" y="3894364"/>
              <a:ext cx="408214" cy="408216"/>
              <a:chOff x="4626429" y="2234292"/>
              <a:chExt cx="408214" cy="408216"/>
            </a:xfrm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</p:grpSpPr>
          <p:sp>
            <p:nvSpPr>
              <p:cNvPr id="66" name="Oval 65"/>
              <p:cNvSpPr/>
              <p:nvPr/>
            </p:nvSpPr>
            <p:spPr>
              <a:xfrm>
                <a:off x="4626429" y="2234292"/>
                <a:ext cx="408214" cy="40821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Hexagon 66"/>
              <p:cNvSpPr/>
              <p:nvPr/>
            </p:nvSpPr>
            <p:spPr>
              <a:xfrm>
                <a:off x="4691743" y="2303690"/>
                <a:ext cx="277586" cy="269421"/>
              </a:xfrm>
              <a:prstGeom prst="hexag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/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67"/>
            <p:cNvGrpSpPr/>
            <p:nvPr/>
          </p:nvGrpSpPr>
          <p:grpSpPr>
            <a:xfrm>
              <a:off x="4384222" y="4653643"/>
              <a:ext cx="408214" cy="408216"/>
              <a:chOff x="4626429" y="2234292"/>
              <a:chExt cx="408214" cy="408216"/>
            </a:xfrm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</p:grpSpPr>
          <p:sp>
            <p:nvSpPr>
              <p:cNvPr id="69" name="Oval 68"/>
              <p:cNvSpPr/>
              <p:nvPr/>
            </p:nvSpPr>
            <p:spPr>
              <a:xfrm>
                <a:off x="4626429" y="2234292"/>
                <a:ext cx="408214" cy="40821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Hexagon 69"/>
              <p:cNvSpPr/>
              <p:nvPr/>
            </p:nvSpPr>
            <p:spPr>
              <a:xfrm>
                <a:off x="4691743" y="2303690"/>
                <a:ext cx="277586" cy="269421"/>
              </a:xfrm>
              <a:prstGeom prst="hexag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/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" name="Group 77"/>
          <p:cNvGrpSpPr/>
          <p:nvPr/>
        </p:nvGrpSpPr>
        <p:grpSpPr>
          <a:xfrm>
            <a:off x="5516336" y="3191450"/>
            <a:ext cx="1055914" cy="2827567"/>
            <a:chOff x="465364" y="1153885"/>
            <a:chExt cx="1055914" cy="2827567"/>
          </a:xfrm>
        </p:grpSpPr>
        <p:sp>
          <p:nvSpPr>
            <p:cNvPr id="72" name="Oval 71"/>
            <p:cNvSpPr/>
            <p:nvPr/>
          </p:nvSpPr>
          <p:spPr>
            <a:xfrm>
              <a:off x="1113064" y="1153885"/>
              <a:ext cx="408214" cy="40821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465364" y="1167493"/>
              <a:ext cx="408214" cy="40821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838200" y="2062843"/>
              <a:ext cx="408214" cy="40821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846364" y="2813957"/>
              <a:ext cx="408214" cy="40821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870857" y="3573236"/>
              <a:ext cx="408214" cy="40821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9" name="Rectangle 78"/>
          <p:cNvSpPr>
            <a:spLocks noChangeAspect="1"/>
          </p:cNvSpPr>
          <p:nvPr/>
        </p:nvSpPr>
        <p:spPr>
          <a:xfrm>
            <a:off x="5460372" y="3496779"/>
            <a:ext cx="1180729" cy="12801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370133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lang="en-GB" sz="3400" dirty="0"/>
              <a:t>rhPDGF-BB increases the number</a:t>
            </a:r>
            <a:br>
              <a:rPr lang="en-GB" sz="3400" dirty="0"/>
            </a:br>
            <a:r>
              <a:rPr lang="en-GB" sz="3400" dirty="0"/>
              <a:t>and extent of fused joints </a:t>
            </a:r>
            <a:endParaRPr lang="en-US" sz="3400" dirty="0"/>
          </a:p>
        </p:txBody>
      </p:sp>
      <p:sp>
        <p:nvSpPr>
          <p:cNvPr id="59" name="Slide Number Placeholder 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BF822-2E31-4525-B184-BFE4D358CB1F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5995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27" grpId="0"/>
      <p:bldP spid="28" grpId="0"/>
      <p:bldP spid="30" grpId="0"/>
      <p:bldP spid="34" grpId="0" animBg="1"/>
      <p:bldP spid="39" grpId="0" animBg="1"/>
      <p:bldP spid="40" grpId="0" animBg="1"/>
      <p:bldP spid="41" grpId="0" animBg="1"/>
      <p:bldP spid="45" grpId="0" animBg="1"/>
      <p:bldP spid="25" grpId="0"/>
      <p:bldP spid="26" grpId="0"/>
      <p:bldP spid="29" grpId="0"/>
      <p:bldP spid="33" grpId="0" animBg="1"/>
      <p:bldP spid="36" grpId="0" animBg="1"/>
      <p:bldP spid="37" grpId="0" animBg="1"/>
      <p:bldP spid="42" grpId="0" animBg="1"/>
      <p:bldP spid="44" grpId="0" animBg="1"/>
      <p:bldP spid="35" grpId="0" animBg="1"/>
      <p:bldP spid="46" grpId="0" animBg="1"/>
      <p:bldP spid="46" grpId="1" animBg="1"/>
      <p:bldP spid="32" grpId="0" animBg="1"/>
      <p:bldP spid="32" grpId="1" animBg="1"/>
      <p:bldP spid="49" grpId="0" animBg="1"/>
      <p:bldP spid="49" grpId="1" animBg="1"/>
      <p:bldP spid="47" grpId="0" animBg="1"/>
      <p:bldP spid="47" grpId="1" animBg="1"/>
      <p:bldP spid="50" grpId="0" animBg="1"/>
      <p:bldP spid="50" grpId="1" animBg="1"/>
      <p:bldP spid="79" grpId="0" animBg="1"/>
      <p:bldP spid="7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363168"/>
            <a:ext cx="9144000" cy="9144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Enhances Joint Fusion</a:t>
            </a:r>
            <a:endParaRPr lang="en-US" sz="4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66900" y="2140469"/>
            <a:ext cx="8458200" cy="344322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/>
              <a:t>Conclusions</a:t>
            </a:r>
          </a:p>
          <a:p>
            <a:endParaRPr lang="en-GB" dirty="0"/>
          </a:p>
          <a:p>
            <a:r>
              <a:rPr lang="en-GB" dirty="0"/>
              <a:t>New bone formed was normal</a:t>
            </a:r>
          </a:p>
          <a:p>
            <a:r>
              <a:rPr lang="en-GB" dirty="0"/>
              <a:t>No evidence of ectopic bone formation</a:t>
            </a:r>
          </a:p>
          <a:p>
            <a:r>
              <a:rPr lang="en-GB" dirty="0"/>
              <a:t>No evidence of acute or chronic toxicity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BF822-2E31-4525-B184-BFE4D358CB1F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72405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878286" y="6566961"/>
            <a:ext cx="72198" cy="2106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sp>
        <p:nvSpPr>
          <p:cNvPr id="1424" name="Title 1"/>
          <p:cNvSpPr txBox="1"/>
          <p:nvPr/>
        </p:nvSpPr>
        <p:spPr>
          <a:xfrm>
            <a:off x="227110" y="205362"/>
            <a:ext cx="11737780" cy="8683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l" defTabSz="914400">
              <a:defRPr sz="40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Strong History of Clinical Research</a:t>
            </a:r>
            <a:r>
              <a:rPr lang="en-US" dirty="0"/>
              <a:t> with </a:t>
            </a:r>
            <a:r>
              <a:rPr lang="en-US" dirty="0" err="1"/>
              <a:t>rhPDGF</a:t>
            </a:r>
            <a:endParaRPr dirty="0"/>
          </a:p>
        </p:txBody>
      </p:sp>
      <p:graphicFrame>
        <p:nvGraphicFramePr>
          <p:cNvPr id="1425" name="Table 4"/>
          <p:cNvGraphicFramePr/>
          <p:nvPr/>
        </p:nvGraphicFramePr>
        <p:xfrm>
          <a:off x="2844800" y="1357345"/>
          <a:ext cx="8610600" cy="182880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152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0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2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Description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Patients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Indication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Status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solidFill>
                      <a:srgbClr val="929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U.S. Pivotal Trial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434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Hind Foot/Ankle Fusion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Complete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EU Trial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108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Foot/Ankle Fusion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Complete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CAN Trial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60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Foot/Ankle Fusion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Complete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U.S. Pilot Trial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20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Hind Foot/Ankle Fusion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Complete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DRFx Pilot Trial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20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Distal Radius Fracture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Complete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426" name="Table 6"/>
          <p:cNvGraphicFramePr/>
          <p:nvPr>
            <p:extLst>
              <p:ext uri="{D42A27DB-BD31-4B8C-83A1-F6EECF244321}">
                <p14:modId xmlns:p14="http://schemas.microsoft.com/office/powerpoint/2010/main" val="711969463"/>
              </p:ext>
            </p:extLst>
          </p:nvPr>
        </p:nvGraphicFramePr>
        <p:xfrm>
          <a:off x="2844800" y="3646150"/>
          <a:ext cx="8610600" cy="152400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152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0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2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Description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Patients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Indication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Status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solidFill>
                      <a:srgbClr val="929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U.S. Pivotal Trial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201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Hind Foot/Ankle Fusion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Complete</a:t>
                      </a:r>
                      <a:endParaRPr sz="1400" dirty="0">
                        <a:solidFill>
                          <a:srgbClr val="FFFFFF"/>
                        </a:solidFill>
                        <a:latin typeface="Lucida Sans Unicode"/>
                        <a:ea typeface="Lucida Sans Unicode"/>
                        <a:cs typeface="Lucida Sans Unicode"/>
                        <a:sym typeface="Lucida Sans Unicode"/>
                      </a:endParaRP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CAN Trial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75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Foot/Ankle Fusion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Complete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CAN Pilot Trial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10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Foot/Ankle Fusion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Complete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DRFx Pilot Trial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20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Distal Radius Fracture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Complete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27" name="TextBox 5"/>
          <p:cNvSpPr txBox="1"/>
          <p:nvPr/>
        </p:nvSpPr>
        <p:spPr>
          <a:xfrm>
            <a:off x="423333" y="1354170"/>
            <a:ext cx="2287225" cy="3073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sz="14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Augment® Bone Graft</a:t>
            </a:r>
          </a:p>
        </p:txBody>
      </p:sp>
      <p:sp>
        <p:nvSpPr>
          <p:cNvPr id="1428" name="TextBox 8"/>
          <p:cNvSpPr txBox="1"/>
          <p:nvPr/>
        </p:nvSpPr>
        <p:spPr>
          <a:xfrm>
            <a:off x="264880" y="3608612"/>
            <a:ext cx="2445678" cy="5232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sz="14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Augment® Injectable Bone Graft</a:t>
            </a:r>
          </a:p>
        </p:txBody>
      </p:sp>
      <p:sp>
        <p:nvSpPr>
          <p:cNvPr id="1429" name="TextBox 3"/>
          <p:cNvSpPr txBox="1"/>
          <p:nvPr/>
        </p:nvSpPr>
        <p:spPr>
          <a:xfrm>
            <a:off x="4081512" y="5551239"/>
            <a:ext cx="7191872" cy="6502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No evidence of ectopic bone formation, swelling/edema, osteolysis or any other sever device-related complications in these studies</a:t>
            </a:r>
          </a:p>
        </p:txBody>
      </p:sp>
      <p:sp>
        <p:nvSpPr>
          <p:cNvPr id="1430" name="Rectangle"/>
          <p:cNvSpPr/>
          <p:nvPr/>
        </p:nvSpPr>
        <p:spPr>
          <a:xfrm>
            <a:off x="2976993" y="5443074"/>
            <a:ext cx="8346214" cy="751563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878286" y="6566961"/>
            <a:ext cx="72198" cy="2106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sp>
        <p:nvSpPr>
          <p:cNvPr id="1006" name="Title 1"/>
          <p:cNvSpPr txBox="1"/>
          <p:nvPr/>
        </p:nvSpPr>
        <p:spPr>
          <a:xfrm>
            <a:off x="2337850" y="153632"/>
            <a:ext cx="6547070" cy="8683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/>
          <a:p>
            <a:pPr algn="l" defTabSz="914400">
              <a:defRPr sz="40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err="1"/>
              <a:t>rhPDGF</a:t>
            </a:r>
            <a:r>
              <a:rPr lang="en-US" dirty="0"/>
              <a:t>-BB </a:t>
            </a:r>
            <a:r>
              <a:rPr sz="2200" dirty="0"/>
              <a:t>VS.</a:t>
            </a:r>
            <a:r>
              <a:rPr dirty="0"/>
              <a:t> PRP &amp; PRGF</a:t>
            </a:r>
            <a:r>
              <a:rPr lang="en-US" dirty="0"/>
              <a:t> / PRF</a:t>
            </a:r>
            <a:endParaRPr dirty="0"/>
          </a:p>
        </p:txBody>
      </p:sp>
      <p:sp>
        <p:nvSpPr>
          <p:cNvPr id="1008" name="GEM 21S contains significantly more active growth factor than either PRP or PRGF preparations"/>
          <p:cNvSpPr txBox="1"/>
          <p:nvPr/>
        </p:nvSpPr>
        <p:spPr>
          <a:xfrm>
            <a:off x="526504" y="5766418"/>
            <a:ext cx="11723068" cy="35083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marL="228600" indent="-228600" algn="l" defTabSz="914400">
              <a:spcBef>
                <a:spcPts val="2400"/>
              </a:spcBef>
              <a:buClr>
                <a:srgbClr val="D6D5D5"/>
              </a:buClr>
              <a:buSzPct val="150000"/>
              <a:buChar char="•"/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GEM</a:t>
            </a:r>
            <a:r>
              <a:rPr lang="en-US" dirty="0"/>
              <a:t> </a:t>
            </a:r>
            <a:r>
              <a:rPr lang="en-US" dirty="0" err="1"/>
              <a:t>Vet</a:t>
            </a:r>
            <a:r>
              <a:rPr lang="en-US" sz="1300" baseline="50000" dirty="0" err="1"/>
              <a:t>TM</a:t>
            </a:r>
            <a:r>
              <a:rPr dirty="0"/>
              <a:t> contains significantly more active growth factor than either PRP or PRGF preparations</a:t>
            </a:r>
          </a:p>
        </p:txBody>
      </p:sp>
      <p:graphicFrame>
        <p:nvGraphicFramePr>
          <p:cNvPr id="1010" name="Table"/>
          <p:cNvGraphicFramePr/>
          <p:nvPr>
            <p:extLst>
              <p:ext uri="{D42A27DB-BD31-4B8C-83A1-F6EECF244321}">
                <p14:modId xmlns:p14="http://schemas.microsoft.com/office/powerpoint/2010/main" val="171649041"/>
              </p:ext>
            </p:extLst>
          </p:nvPr>
        </p:nvGraphicFramePr>
        <p:xfrm>
          <a:off x="412204" y="1796578"/>
          <a:ext cx="11138990" cy="3373536"/>
        </p:xfrm>
        <a:graphic>
          <a:graphicData uri="http://schemas.openxmlformats.org/drawingml/2006/table">
            <a:tbl>
              <a:tblPr firstRow="1" firstCol="1">
                <a:tableStyleId>{CF821DB8-F4EB-4A41-A1BA-3FCAFE7338EE}</a:tableStyleId>
              </a:tblPr>
              <a:tblGrid>
                <a:gridCol w="2227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7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7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7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77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43384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Product</a:t>
                      </a:r>
                      <a:endParaRPr sz="1400" b="1" dirty="0"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lnL w="6350">
                      <a:solidFill>
                        <a:srgbClr val="FFFFFF"/>
                      </a:solidFill>
                      <a:miter lim="400000"/>
                    </a:lnL>
                    <a:lnT w="6350">
                      <a:solidFill>
                        <a:srgbClr val="FFFFFF"/>
                      </a:solidFill>
                      <a:miter lim="400000"/>
                    </a:lnT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Blood Volume Required</a:t>
                      </a:r>
                    </a:p>
                  </a:txBody>
                  <a:tcPr marL="50800" marR="50800" marT="50800" marB="50800" anchor="ctr" horzOverflow="overflow">
                    <a:lnT w="6350">
                      <a:solidFill>
                        <a:srgbClr val="FFFFFF"/>
                      </a:solidFill>
                      <a:miter lim="400000"/>
                    </a:lnT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Activation Required</a:t>
                      </a:r>
                    </a:p>
                  </a:txBody>
                  <a:tcPr marL="50800" marR="50800" marT="50800" marB="50800" anchor="ctr" horzOverflow="overflow">
                    <a:lnT w="6350">
                      <a:solidFill>
                        <a:srgbClr val="FFFFFF"/>
                      </a:solidFill>
                      <a:miter lim="400000"/>
                    </a:lnT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Contamination Risk During Preparation</a:t>
                      </a:r>
                    </a:p>
                  </a:txBody>
                  <a:tcPr marL="50800" marR="50800" marT="50800" marB="50800" anchor="ctr" horzOverflow="overflow">
                    <a:lnT w="6350">
                      <a:solidFill>
                        <a:srgbClr val="FFFFFF"/>
                      </a:solidFill>
                      <a:miter lim="400000"/>
                    </a:lnT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Amount of Growth Factor</a:t>
                      </a:r>
                    </a:p>
                  </a:txBody>
                  <a:tcPr marL="50800" marR="50800" marT="50800" marB="50800" anchor="ctr" horzOverflow="overflow">
                    <a:lnR w="6350">
                      <a:solidFill>
                        <a:srgbClr val="FFFFFF"/>
                      </a:solidFill>
                      <a:miter lim="400000"/>
                    </a:lnR>
                    <a:lnT w="6350">
                      <a:solidFill>
                        <a:srgbClr val="FFFFFF"/>
                      </a:solidFill>
                      <a:miter lim="400000"/>
                    </a:lnT>
                    <a:solidFill>
                      <a:srgbClr val="D6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384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GEM </a:t>
                      </a: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Vet</a:t>
                      </a:r>
                      <a:endParaRPr sz="1400" b="1" dirty="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lnL w="6350">
                      <a:solidFill>
                        <a:srgbClr val="FFFFFF"/>
                      </a:solidFill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NONE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NONE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Extremely Low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300,000 ng/mL</a:t>
                      </a:r>
                    </a:p>
                  </a:txBody>
                  <a:tcPr marL="50800" marR="50800" marT="50800" marB="50800" anchor="ctr" horzOverflow="overflow">
                    <a:lnR w="6350">
                      <a:solidFill>
                        <a:srgbClr val="FFFFFF"/>
                      </a:solidFill>
                      <a:miter lim="400000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384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Platelet Rich Plasma</a:t>
                      </a:r>
                    </a:p>
                  </a:txBody>
                  <a:tcPr marL="50800" marR="50800" marT="50800" marB="50800" anchor="ctr" horzOverflow="overflow">
                    <a:lnL w="6350">
                      <a:solidFill>
                        <a:srgbClr val="FFFFFF"/>
                      </a:solidFill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20-60 cc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Yes, Bovine Thrombin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Low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398 ng/mL</a:t>
                      </a:r>
                    </a:p>
                  </a:txBody>
                  <a:tcPr marL="50800" marR="50800" marT="50800" marB="50800" anchor="ctr" horzOverflow="overflow">
                    <a:lnR w="6350">
                      <a:solidFill>
                        <a:srgbClr val="FFFFFF"/>
                      </a:solidFill>
                      <a:miter lim="400000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384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Plasma Rich in Growth Factors (PRGF)</a:t>
                      </a:r>
                    </a:p>
                  </a:txBody>
                  <a:tcPr marL="50800" marR="50800" marT="50800" marB="50800" anchor="ctr" horzOverflow="overflow">
                    <a:lnL w="6350">
                      <a:solidFill>
                        <a:srgbClr val="FFFFFF"/>
                      </a:solidFill>
                      <a:miter lim="400000"/>
                    </a:lnL>
                    <a:lnB w="635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5-4 cc</a:t>
                      </a:r>
                    </a:p>
                  </a:txBody>
                  <a:tcPr marL="50800" marR="50800" marT="50800" marB="50800" anchor="ctr" horzOverflow="overflow">
                    <a:lnB w="635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Yes, Calcium Chloride</a:t>
                      </a:r>
                    </a:p>
                  </a:txBody>
                  <a:tcPr marL="50800" marR="50800" marT="50800" marB="50800" anchor="ctr" horzOverflow="overflow">
                    <a:lnB w="635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Fairly High</a:t>
                      </a:r>
                    </a:p>
                  </a:txBody>
                  <a:tcPr marL="50800" marR="50800" marT="50800" marB="50800" anchor="ctr" horzOverflow="overflow">
                    <a:lnB w="635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47 ng/mL</a:t>
                      </a:r>
                    </a:p>
                  </a:txBody>
                  <a:tcPr marL="50800" marR="50800" marT="50800" marB="50800" anchor="ctr" horzOverflow="overflow">
                    <a:lnR w="6350">
                      <a:solidFill>
                        <a:srgbClr val="FFFFFF"/>
                      </a:solidFill>
                      <a:miter lim="400000"/>
                    </a:lnR>
                    <a:lnB w="635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D4A1CC2-5AC9-4EFD-828C-CB9ACEFFA0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04" y="130472"/>
            <a:ext cx="870286" cy="7868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91F3FA-1B20-4689-9859-DB43DF4A4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025" y="523915"/>
            <a:ext cx="4578493" cy="160948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776964" y="6566961"/>
            <a:ext cx="274844" cy="211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1746" name="Title 1"/>
          <p:cNvSpPr txBox="1"/>
          <p:nvPr/>
        </p:nvSpPr>
        <p:spPr>
          <a:xfrm>
            <a:off x="227110" y="205362"/>
            <a:ext cx="11737780" cy="8683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l" defTabSz="914400">
              <a:defRPr sz="40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Comparison to PRP</a:t>
            </a:r>
            <a:r>
              <a:rPr lang="en-US" dirty="0"/>
              <a:t>/PRF – 10,000 times the PDGF</a:t>
            </a:r>
            <a:endParaRPr dirty="0"/>
          </a:p>
        </p:txBody>
      </p:sp>
      <p:sp>
        <p:nvSpPr>
          <p:cNvPr id="1747" name="TextBox 6"/>
          <p:cNvSpPr txBox="1"/>
          <p:nvPr/>
        </p:nvSpPr>
        <p:spPr>
          <a:xfrm>
            <a:off x="9253600" y="5995560"/>
            <a:ext cx="2760600" cy="5105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 defTabSz="914400">
              <a:defRPr sz="9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Castillo 2011 (Comparison of PDGF-BB across PRP systems and human samples)</a:t>
            </a:r>
          </a:p>
          <a:p>
            <a:pPr algn="r" defTabSz="914400">
              <a:defRPr sz="9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Published in American Journal of Sports Medicine</a:t>
            </a:r>
          </a:p>
        </p:txBody>
      </p:sp>
      <p:sp>
        <p:nvSpPr>
          <p:cNvPr id="1748" name="TextBox 7"/>
          <p:cNvSpPr txBox="1"/>
          <p:nvPr/>
        </p:nvSpPr>
        <p:spPr>
          <a:xfrm>
            <a:off x="423333" y="4659572"/>
            <a:ext cx="5318920" cy="965201"/>
          </a:xfrm>
          <a:prstGeom prst="rect">
            <a:avLst/>
          </a:prstGeom>
          <a:ln w="127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52400" tIns="152400" rIns="152400" bIns="152400">
            <a:spAutoFit/>
          </a:bodyPr>
          <a:lstStyle/>
          <a:p>
            <a:pPr defTabSz="914400">
              <a:defRPr sz="14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Amounts of PDGF-BB in a standard PRP</a:t>
            </a:r>
            <a:r>
              <a:rPr lang="en-US" dirty="0"/>
              <a:t>/PRF </a:t>
            </a:r>
            <a:r>
              <a:rPr dirty="0"/>
              <a:t> preparation are highly variable and contain only one ten-thousandth (10</a:t>
            </a:r>
            <a:r>
              <a:rPr baseline="29428" dirty="0"/>
              <a:t>-4</a:t>
            </a:r>
            <a:r>
              <a:rPr dirty="0"/>
              <a:t>)  of that needed to foster bone in human clinical trials</a:t>
            </a:r>
          </a:p>
        </p:txBody>
      </p:sp>
      <p:graphicFrame>
        <p:nvGraphicFramePr>
          <p:cNvPr id="1749" name="Table 3"/>
          <p:cNvGraphicFramePr/>
          <p:nvPr/>
        </p:nvGraphicFramePr>
        <p:xfrm>
          <a:off x="397933" y="1426920"/>
          <a:ext cx="5325268" cy="2720703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343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2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7613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PRP System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PDGF-BB Concentration
Mean ± SD ng/mL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03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Cascade
(MTF)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14.8 ± 2.5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103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GPS II
(Biomet)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23.1 ± 10.1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103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Magellan (Arteriocyte)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33.0 ± 8.2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750" name="Chart 20"/>
          <p:cNvGraphicFramePr/>
          <p:nvPr>
            <p:extLst>
              <p:ext uri="{D42A27DB-BD31-4B8C-83A1-F6EECF244321}">
                <p14:modId xmlns:p14="http://schemas.microsoft.com/office/powerpoint/2010/main" val="2224220295"/>
              </p:ext>
            </p:extLst>
          </p:nvPr>
        </p:nvGraphicFramePr>
        <p:xfrm>
          <a:off x="6661017" y="1293913"/>
          <a:ext cx="5133050" cy="3803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51" name="300,000"/>
          <p:cNvSpPr txBox="1"/>
          <p:nvPr/>
        </p:nvSpPr>
        <p:spPr>
          <a:xfrm>
            <a:off x="7587819" y="1746775"/>
            <a:ext cx="1205457" cy="2875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 sz="14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300,000</a:t>
            </a:r>
            <a:r>
              <a:rPr lang="en-US" dirty="0"/>
              <a:t> ng/ml</a:t>
            </a:r>
            <a:endParaRPr dirty="0"/>
          </a:p>
        </p:txBody>
      </p:sp>
      <p:sp>
        <p:nvSpPr>
          <p:cNvPr id="1753" name="TextBox 14"/>
          <p:cNvSpPr txBox="1"/>
          <p:nvPr/>
        </p:nvSpPr>
        <p:spPr>
          <a:xfrm>
            <a:off x="8898466" y="2452913"/>
            <a:ext cx="1524001" cy="5232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14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10,000 fold difference</a:t>
            </a:r>
          </a:p>
        </p:txBody>
      </p:sp>
      <p:sp>
        <p:nvSpPr>
          <p:cNvPr id="1754" name="30"/>
          <p:cNvSpPr txBox="1"/>
          <p:nvPr/>
        </p:nvSpPr>
        <p:spPr>
          <a:xfrm>
            <a:off x="10493818" y="4219109"/>
            <a:ext cx="758219" cy="2875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 sz="14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30</a:t>
            </a:r>
            <a:r>
              <a:rPr lang="en-US" dirty="0"/>
              <a:t> ng/ml</a:t>
            </a:r>
            <a:endParaRPr dirty="0"/>
          </a:p>
        </p:txBody>
      </p:sp>
      <p:sp>
        <p:nvSpPr>
          <p:cNvPr id="1756" name="Line"/>
          <p:cNvSpPr/>
          <p:nvPr/>
        </p:nvSpPr>
        <p:spPr>
          <a:xfrm flipH="1" flipV="1">
            <a:off x="8371113" y="2149927"/>
            <a:ext cx="2122704" cy="2069181"/>
          </a:xfrm>
          <a:prstGeom prst="line">
            <a:avLst/>
          </a:prstGeom>
          <a:ln w="127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776964" y="6566961"/>
            <a:ext cx="274844" cy="211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sp>
        <p:nvSpPr>
          <p:cNvPr id="1696" name="Title 1"/>
          <p:cNvSpPr txBox="1"/>
          <p:nvPr/>
        </p:nvSpPr>
        <p:spPr>
          <a:xfrm>
            <a:off x="227110" y="205362"/>
            <a:ext cx="11737780" cy="8683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l" defTabSz="914400">
              <a:defRPr sz="40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Comparison to BMP</a:t>
            </a:r>
          </a:p>
        </p:txBody>
      </p:sp>
      <p:graphicFrame>
        <p:nvGraphicFramePr>
          <p:cNvPr id="1697" name="Table 5"/>
          <p:cNvGraphicFramePr/>
          <p:nvPr>
            <p:extLst>
              <p:ext uri="{D42A27DB-BD31-4B8C-83A1-F6EECF244321}">
                <p14:modId xmlns:p14="http://schemas.microsoft.com/office/powerpoint/2010/main" val="303164382"/>
              </p:ext>
            </p:extLst>
          </p:nvPr>
        </p:nvGraphicFramePr>
        <p:xfrm>
          <a:off x="428657" y="1661160"/>
          <a:ext cx="10471083" cy="451358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3096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3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03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9554">
                <a:tc>
                  <a:txBody>
                    <a:bodyPr/>
                    <a:lstStyle/>
                    <a:p>
                      <a:pPr algn="ctr">
                        <a:defRPr sz="1400" b="0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 dirty="0" err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rhPDGF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-BB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rhBMP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549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Action</a:t>
                      </a:r>
                      <a:endParaRPr sz="1400" dirty="0">
                        <a:solidFill>
                          <a:srgbClr val="FFFFFF"/>
                        </a:solidFill>
                        <a:latin typeface="Lucida Sans Unicode"/>
                        <a:ea typeface="Lucida Sans Unicode"/>
                        <a:cs typeface="Lucida Sans Unicode"/>
                        <a:sym typeface="Lucida Sans Unicode"/>
                      </a:endParaRP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FFFFFF"/>
                      </a:solidFill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lang="en-US" sz="1400" dirty="0">
                        <a:solidFill>
                          <a:srgbClr val="FFFFFF"/>
                        </a:solidFill>
                        <a:latin typeface="Lucida Sans Unicode"/>
                        <a:ea typeface="Lucida Sans Unicode"/>
                        <a:cs typeface="Lucida Sans Unicode"/>
                        <a:sym typeface="Lucida Sans Unicode"/>
                      </a:endParaRPr>
                    </a:p>
                    <a:p>
                      <a:pPr algn="ctr">
                        <a:defRPr sz="1800"/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PDGF sparks the </a:t>
                      </a:r>
                    </a:p>
                    <a:p>
                      <a:pPr algn="ctr">
                        <a:defRPr sz="1800"/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early phases of bone repair</a:t>
                      </a:r>
                    </a:p>
                    <a:p>
                      <a:pPr algn="ctr">
                        <a:defRPr sz="1800"/>
                      </a:pPr>
                      <a:endParaRPr sz="1400" dirty="0">
                        <a:solidFill>
                          <a:srgbClr val="FFFFFF"/>
                        </a:solidFill>
                        <a:latin typeface="Lucida Sans Unicode"/>
                        <a:ea typeface="Lucida Sans Unicode"/>
                        <a:cs typeface="Lucida Sans Unicode"/>
                        <a:sym typeface="Lucida Sans Unicode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FFFFFF"/>
                      </a:solidFill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lang="en-US" sz="1400" dirty="0">
                        <a:solidFill>
                          <a:srgbClr val="FFFFFF"/>
                        </a:solidFill>
                        <a:latin typeface="Lucida Sans Unicode"/>
                        <a:ea typeface="Lucida Sans Unicode"/>
                        <a:cs typeface="Lucida Sans Unicode"/>
                        <a:sym typeface="Lucida Sans Unicode"/>
                      </a:endParaRPr>
                    </a:p>
                    <a:p>
                      <a:pPr algn="ctr">
                        <a:defRPr sz="1800"/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Transforms cells into </a:t>
                      </a:r>
                    </a:p>
                    <a:p>
                      <a:pPr algn="ctr">
                        <a:defRPr sz="1800"/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bone forming cells</a:t>
                      </a:r>
                    </a:p>
                    <a:p>
                      <a:pPr algn="ctr">
                        <a:defRPr sz="1800"/>
                      </a:pPr>
                      <a:endParaRPr sz="1400" dirty="0">
                        <a:solidFill>
                          <a:srgbClr val="FFFFFF"/>
                        </a:solidFill>
                        <a:latin typeface="Lucida Sans Unicode"/>
                        <a:ea typeface="Lucida Sans Unicode"/>
                        <a:cs typeface="Lucida Sans Unicode"/>
                        <a:sym typeface="Lucida Sans Unicode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831896"/>
                  </a:ext>
                </a:extLst>
              </a:tr>
              <a:tr h="74549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Mechanism of Action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Chemotaxis
Mitogenesis
Angiogenesis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Induction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91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Therapeutic Benefit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Bone Regeneration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Bone Formation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91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Risk of Ectopic Bone Formation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None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YES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91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Therapeutic Concentration (Bone)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0.3 mg/mL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1.5 mg/mL (INFUSE)
(5X higher)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91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Clinical Complications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No serious device-related adverse events in clinical studies/ marketing history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Complications observed in clinical studies and commercial use</a:t>
                      </a:r>
                    </a:p>
                  </a:txBody>
                  <a:tcPr marL="45720" marR="45720" anchor="ctr" horzOverflow="overflow">
                    <a:lnL w="6350">
                      <a:solidFill>
                        <a:srgbClr val="FFFFFF"/>
                      </a:solidFill>
                    </a:lnL>
                    <a:lnR w="635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39FA5E76-B852-4E62-96A8-2A8BAFE566A9}"/>
              </a:ext>
            </a:extLst>
          </p:cNvPr>
          <p:cNvGrpSpPr/>
          <p:nvPr/>
        </p:nvGrpSpPr>
        <p:grpSpPr>
          <a:xfrm>
            <a:off x="3371180" y="1073726"/>
            <a:ext cx="7657500" cy="452120"/>
            <a:chOff x="2438400" y="5877560"/>
            <a:chExt cx="7657500" cy="452120"/>
          </a:xfrm>
        </p:grpSpPr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56CAF5AC-4665-4961-808C-7E4B420FC3D1}"/>
                </a:ext>
              </a:extLst>
            </p:cNvPr>
            <p:cNvSpPr/>
            <p:nvPr/>
          </p:nvSpPr>
          <p:spPr>
            <a:xfrm>
              <a:off x="2706758" y="5877560"/>
              <a:ext cx="7189082" cy="452120"/>
            </a:xfrm>
            <a:prstGeom prst="rect">
              <a:avLst/>
            </a:prstGeom>
            <a:ln w="12700">
              <a:solidFill>
                <a:srgbClr val="FFFFFF"/>
              </a:solidFill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CB1B51-D38C-4E2E-A24F-087D55A8873E}"/>
                </a:ext>
              </a:extLst>
            </p:cNvPr>
            <p:cNvSpPr txBox="1"/>
            <p:nvPr/>
          </p:nvSpPr>
          <p:spPr>
            <a:xfrm>
              <a:off x="2438400" y="5937495"/>
              <a:ext cx="7657500" cy="33855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PDGF and BMP are different molecules with different modes of action</a:t>
              </a:r>
            </a:p>
          </p:txBody>
        </p:sp>
      </p:grp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776964" y="6566961"/>
            <a:ext cx="274844" cy="211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sp>
        <p:nvSpPr>
          <p:cNvPr id="1595" name="Title 1"/>
          <p:cNvSpPr txBox="1"/>
          <p:nvPr/>
        </p:nvSpPr>
        <p:spPr>
          <a:xfrm>
            <a:off x="227110" y="205362"/>
            <a:ext cx="11737780" cy="8683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l" defTabSz="914400">
              <a:defRPr sz="40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Medtronic Infuse </a:t>
            </a:r>
            <a:r>
              <a:rPr lang="en-US" dirty="0"/>
              <a:t>–</a:t>
            </a:r>
            <a:r>
              <a:rPr dirty="0"/>
              <a:t> </a:t>
            </a:r>
            <a:r>
              <a:rPr lang="en-US" dirty="0"/>
              <a:t>Adverse Outcomes</a:t>
            </a:r>
            <a:endParaRPr dirty="0"/>
          </a:p>
        </p:txBody>
      </p:sp>
      <p:sp>
        <p:nvSpPr>
          <p:cNvPr id="1596" name="30+ peer-reviewed papers documenting severe adverse events including:…"/>
          <p:cNvSpPr txBox="1"/>
          <p:nvPr/>
        </p:nvSpPr>
        <p:spPr>
          <a:xfrm>
            <a:off x="234466" y="1308114"/>
            <a:ext cx="11723068" cy="329723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marL="228600" indent="-228600" algn="l" defTabSz="914400">
              <a:spcBef>
                <a:spcPts val="2400"/>
              </a:spcBef>
              <a:buClr>
                <a:srgbClr val="D6D5D5"/>
              </a:buClr>
              <a:buSzPct val="150000"/>
              <a:buChar char="•"/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30+ peer-reviewed papers</a:t>
            </a:r>
            <a:r>
              <a:t> documenting severe adverse events including:</a:t>
            </a:r>
          </a:p>
          <a:p>
            <a:pPr marL="533400" indent="-228600" algn="l" defTabSz="914400">
              <a:spcBef>
                <a:spcPts val="600"/>
              </a:spcBef>
              <a:buClr>
                <a:srgbClr val="D6D5D5"/>
              </a:buClr>
              <a:buSzPct val="100000"/>
              <a:buChar char="‣"/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Seroma, edema, swelling (retrograde ejaculation)</a:t>
            </a:r>
          </a:p>
          <a:p>
            <a:pPr marL="533400" indent="-228600" algn="l" defTabSz="914400">
              <a:spcBef>
                <a:spcPts val="600"/>
              </a:spcBef>
              <a:buClr>
                <a:srgbClr val="D6D5D5"/>
              </a:buClr>
              <a:buSzPct val="100000"/>
              <a:buChar char="‣"/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Dysphagia, breathing difficulties (cervical spine)</a:t>
            </a:r>
          </a:p>
          <a:p>
            <a:pPr marL="533400" indent="-228600" algn="l" defTabSz="914400">
              <a:spcBef>
                <a:spcPts val="600"/>
              </a:spcBef>
              <a:buClr>
                <a:srgbClr val="D6D5D5"/>
              </a:buClr>
              <a:buSzPct val="100000"/>
              <a:buChar char="‣"/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Ectopic bone formation (local and distant), leading to nerve root/spinal cord compression, explant</a:t>
            </a:r>
          </a:p>
          <a:p>
            <a:pPr marL="533400" indent="-228600" algn="l" defTabSz="914400">
              <a:spcBef>
                <a:spcPts val="600"/>
              </a:spcBef>
              <a:buClr>
                <a:srgbClr val="D6D5D5"/>
              </a:buClr>
              <a:buSzPct val="100000"/>
              <a:buChar char="‣"/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Osteolysis - concern in osteoporotics</a:t>
            </a:r>
          </a:p>
          <a:p>
            <a:pPr algn="l" defTabSz="914400">
              <a:spcBef>
                <a:spcPts val="600"/>
              </a:spcBef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28600" indent="-228600" algn="l" defTabSz="914400">
              <a:spcBef>
                <a:spcPts val="2400"/>
              </a:spcBef>
              <a:buClr>
                <a:srgbClr val="D6D5D5"/>
              </a:buClr>
              <a:buSzPct val="150000"/>
              <a:buChar char="•"/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FDA Warning Contraindicating Use in Cervical Spine - July 1, 2008</a:t>
            </a:r>
          </a:p>
          <a:p>
            <a:pPr marL="228600" indent="-228600" algn="l" defTabSz="914400">
              <a:spcBef>
                <a:spcPts val="2400"/>
              </a:spcBef>
              <a:buClr>
                <a:srgbClr val="D6D5D5"/>
              </a:buClr>
              <a:buSzPct val="150000"/>
              <a:buChar char="•"/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Adverse events reported in FDA MAUDE database - </a:t>
            </a:r>
            <a:r>
              <a:rPr u="sng"/>
              <a:t>understates problem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781178" y="6566961"/>
            <a:ext cx="266416" cy="211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sp>
        <p:nvSpPr>
          <p:cNvPr id="1609" name="Title 1"/>
          <p:cNvSpPr txBox="1"/>
          <p:nvPr/>
        </p:nvSpPr>
        <p:spPr>
          <a:xfrm>
            <a:off x="631147" y="61620"/>
            <a:ext cx="11737780" cy="8683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l" defTabSz="914400">
              <a:defRPr sz="40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Medtronic Infuse </a:t>
            </a:r>
            <a:r>
              <a:rPr lang="en-US" dirty="0"/>
              <a:t>–</a:t>
            </a:r>
            <a:r>
              <a:rPr dirty="0"/>
              <a:t> </a:t>
            </a:r>
            <a:r>
              <a:rPr lang="en-US" dirty="0"/>
              <a:t>Adverse Outcomes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3DA9B0-96B8-428E-936F-D15725BC7689}"/>
              </a:ext>
            </a:extLst>
          </p:cNvPr>
          <p:cNvGrpSpPr/>
          <p:nvPr/>
        </p:nvGrpSpPr>
        <p:grpSpPr>
          <a:xfrm>
            <a:off x="7044095" y="1219199"/>
            <a:ext cx="4680694" cy="4419601"/>
            <a:chOff x="3769267" y="1108537"/>
            <a:chExt cx="4680694" cy="4419601"/>
          </a:xfrm>
        </p:grpSpPr>
        <p:pic>
          <p:nvPicPr>
            <p:cNvPr id="1610" name="Picture 5" descr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0360" y="1108537"/>
              <a:ext cx="4419601" cy="4419601"/>
            </a:xfrm>
            <a:prstGeom prst="rect">
              <a:avLst/>
            </a:prstGeom>
            <a:ln w="25400">
              <a:solidFill>
                <a:srgbClr val="FFFFFF"/>
              </a:solidFill>
            </a:ln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70D491F-2462-4588-AD78-3CD83FF70A79}"/>
                </a:ext>
              </a:extLst>
            </p:cNvPr>
            <p:cNvGrpSpPr/>
            <p:nvPr/>
          </p:nvGrpSpPr>
          <p:grpSpPr>
            <a:xfrm>
              <a:off x="3769267" y="2411959"/>
              <a:ext cx="990600" cy="2438400"/>
              <a:chOff x="3769267" y="2411959"/>
              <a:chExt cx="990600" cy="2438400"/>
            </a:xfrm>
          </p:grpSpPr>
          <p:sp>
            <p:nvSpPr>
              <p:cNvPr id="1611" name="Right Arrow 3"/>
              <p:cNvSpPr/>
              <p:nvPr/>
            </p:nvSpPr>
            <p:spPr>
              <a:xfrm rot="1070446">
                <a:off x="4150266" y="4469358"/>
                <a:ext cx="609601" cy="381001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FFFF"/>
              </a:solidFill>
              <a:ln w="25400">
                <a:solidFill>
                  <a:srgbClr val="A50034"/>
                </a:solidFill>
              </a:ln>
            </p:spPr>
            <p:txBody>
              <a:bodyPr lIns="45719" rIns="45719" anchor="ctr"/>
              <a:lstStyle/>
              <a:p>
                <a:pPr defTabSz="914400">
                  <a:defRPr sz="1800" b="0">
                    <a:solidFill>
                      <a:srgbClr val="FFFFFF"/>
                    </a:solidFill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/>
              </a:p>
            </p:txBody>
          </p:sp>
          <p:sp>
            <p:nvSpPr>
              <p:cNvPr id="1612" name="Right Arrow 6"/>
              <p:cNvSpPr/>
              <p:nvPr/>
            </p:nvSpPr>
            <p:spPr>
              <a:xfrm rot="1070446">
                <a:off x="4074067" y="2411959"/>
                <a:ext cx="609601" cy="381001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FFFF"/>
              </a:solidFill>
              <a:ln w="25400">
                <a:solidFill>
                  <a:srgbClr val="A50034"/>
                </a:solidFill>
              </a:ln>
            </p:spPr>
            <p:txBody>
              <a:bodyPr lIns="45719" rIns="45719" anchor="ctr"/>
              <a:lstStyle/>
              <a:p>
                <a:pPr defTabSz="914400">
                  <a:defRPr sz="1800" b="0">
                    <a:solidFill>
                      <a:srgbClr val="FFFFFF"/>
                    </a:solidFill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/>
              </a:p>
            </p:txBody>
          </p:sp>
          <p:sp>
            <p:nvSpPr>
              <p:cNvPr id="1613" name="Right Arrow 7"/>
              <p:cNvSpPr/>
              <p:nvPr/>
            </p:nvSpPr>
            <p:spPr>
              <a:xfrm rot="1070446">
                <a:off x="3921666" y="2945358"/>
                <a:ext cx="609601" cy="381001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FFFF"/>
              </a:solidFill>
              <a:ln w="25400">
                <a:solidFill>
                  <a:srgbClr val="A50034"/>
                </a:solidFill>
              </a:ln>
            </p:spPr>
            <p:txBody>
              <a:bodyPr lIns="45719" rIns="45719" anchor="ctr"/>
              <a:lstStyle/>
              <a:p>
                <a:pPr defTabSz="914400">
                  <a:defRPr sz="1800" b="0">
                    <a:solidFill>
                      <a:srgbClr val="FFFFFF"/>
                    </a:solidFill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/>
              </a:p>
            </p:txBody>
          </p:sp>
          <p:sp>
            <p:nvSpPr>
              <p:cNvPr id="1614" name="Right Arrow 8"/>
              <p:cNvSpPr/>
              <p:nvPr/>
            </p:nvSpPr>
            <p:spPr>
              <a:xfrm rot="1070446">
                <a:off x="3769267" y="3631160"/>
                <a:ext cx="609601" cy="381001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FFFF"/>
              </a:solidFill>
              <a:ln w="25400">
                <a:solidFill>
                  <a:srgbClr val="A50034"/>
                </a:solidFill>
              </a:ln>
            </p:spPr>
            <p:txBody>
              <a:bodyPr lIns="45719" rIns="45719" anchor="ctr"/>
              <a:lstStyle/>
              <a:p>
                <a:pPr defTabSz="914400">
                  <a:defRPr sz="1800" b="0">
                    <a:solidFill>
                      <a:srgbClr val="FFFFFF"/>
                    </a:solidFill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/>
              </a:p>
            </p:txBody>
          </p:sp>
        </p:grpSp>
      </p:grpSp>
      <p:sp>
        <p:nvSpPr>
          <p:cNvPr id="1615" name="TextBox 4"/>
          <p:cNvSpPr txBox="1"/>
          <p:nvPr/>
        </p:nvSpPr>
        <p:spPr>
          <a:xfrm>
            <a:off x="2971800" y="5711957"/>
            <a:ext cx="6248400" cy="6502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Ectopic bone located a significant distance from the primary operative site (Brower 2008)</a:t>
            </a:r>
          </a:p>
        </p:txBody>
      </p:sp>
      <p:sp>
        <p:nvSpPr>
          <p:cNvPr id="12" name="The use of BMP has been associated with a number of clinically significant complications (swelling/edema, ectopic bone formation, osteolysis…">
            <a:extLst>
              <a:ext uri="{FF2B5EF4-FFF2-40B4-BE49-F238E27FC236}">
                <a16:creationId xmlns:a16="http://schemas.microsoft.com/office/drawing/2014/main" id="{BD5099F5-C79B-4280-9892-5E03E45E9C4C}"/>
              </a:ext>
            </a:extLst>
          </p:cNvPr>
          <p:cNvSpPr txBox="1"/>
          <p:nvPr/>
        </p:nvSpPr>
        <p:spPr>
          <a:xfrm>
            <a:off x="808624" y="1519959"/>
            <a:ext cx="5443320" cy="29036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marL="228600" indent="-228600" algn="l" defTabSz="914400">
              <a:spcBef>
                <a:spcPts val="2400"/>
              </a:spcBef>
              <a:buClr>
                <a:srgbClr val="D6D5D5"/>
              </a:buClr>
              <a:buSzPct val="150000"/>
              <a:buChar char="•"/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The use of BMP has been associated with a number of clinically significant complications (swelling/edema, ectopic bone formation, osteolysis</a:t>
            </a:r>
          </a:p>
          <a:p>
            <a:pPr marL="228600" indent="-228600" algn="l" defTabSz="914400">
              <a:spcBef>
                <a:spcPts val="2400"/>
              </a:spcBef>
              <a:buClr>
                <a:srgbClr val="D6D5D5"/>
              </a:buClr>
              <a:buSzPct val="150000"/>
              <a:buChar char="•"/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BMP complications have been the subject of numerous peer-reviewed journal articles, adverse reports to FDA</a:t>
            </a:r>
          </a:p>
          <a:p>
            <a:pPr marL="228600" indent="-228600" algn="l" defTabSz="914400">
              <a:spcBef>
                <a:spcPts val="2400"/>
              </a:spcBef>
              <a:buClr>
                <a:srgbClr val="D6D5D5"/>
              </a:buClr>
              <a:buSzPct val="150000"/>
              <a:buChar char="•"/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Cost!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779" name="Text Box 3">
            <a:extLst>
              <a:ext uri="{FF2B5EF4-FFF2-40B4-BE49-F238E27FC236}">
                <a16:creationId xmlns:a16="http://schemas.microsoft.com/office/drawing/2014/main" id="{771E2013-C1F4-E644-8354-B6B1347A2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371600"/>
            <a:ext cx="9753600" cy="463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Light" panose="02000506030000020004" pitchFamily="2" charset="0"/>
                <a:ea typeface="+mn-ea"/>
                <a:cs typeface="Arial" panose="020B0604020202020204" pitchFamily="34" charset="0"/>
              </a:rPr>
              <a:t>ONLY product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Light" panose="02000506030000020004" pitchFamily="2" charset="0"/>
                <a:ea typeface="+mn-ea"/>
                <a:cs typeface="Arial" panose="020B0604020202020204" pitchFamily="34" charset="0"/>
              </a:rPr>
              <a:t>FDA approved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Light" panose="02000506030000020004" pitchFamily="2" charset="0"/>
                <a:ea typeface="+mn-ea"/>
                <a:cs typeface="Arial" panose="020B0604020202020204" pitchFamily="34" charset="0"/>
              </a:rPr>
              <a:t>to stimulate the healing of </a:t>
            </a: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Light" panose="02000506030000020004" pitchFamily="2" charset="0"/>
                <a:ea typeface="+mn-ea"/>
                <a:cs typeface="Arial" panose="020B0604020202020204" pitchFamily="34" charset="0"/>
              </a:rPr>
              <a:t>both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Light" panose="02000506030000020004" pitchFamily="2" charset="0"/>
                <a:ea typeface="+mn-ea"/>
                <a:cs typeface="Arial" panose="020B0604020202020204" pitchFamily="34" charset="0"/>
              </a:rPr>
              <a:t> bone and soft tissues in dental, orthopedic &amp; dermal wound healing indications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Light" panose="02000506030000020004" pitchFamily="2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Light" panose="02000506030000020004" pitchFamily="2" charset="0"/>
                <a:ea typeface="+mn-ea"/>
                <a:cs typeface="Arial" panose="020B0604020202020204" pitchFamily="34" charset="0"/>
              </a:rPr>
              <a:t>Mechanism of action well established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Light" panose="02000506030000020004" pitchFamily="2" charset="0"/>
                <a:ea typeface="+mn-ea"/>
                <a:cs typeface="Arial" panose="020B0604020202020204" pitchFamily="34" charset="0"/>
              </a:rPr>
              <a:t>More potent biologic than PRP/PRF</a:t>
            </a:r>
            <a:endParaRPr lang="en-US" altLang="en-US" sz="2200" b="0" kern="1200" dirty="0">
              <a:solidFill>
                <a:srgbClr val="FFFFFF"/>
              </a:solidFill>
              <a:latin typeface="Proxima Nova Light" panose="02000506030000020004" pitchFamily="2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Light" panose="02000506030000020004" pitchFamily="2" charset="0"/>
                <a:ea typeface="+mn-ea"/>
                <a:cs typeface="Arial" panose="020B0604020202020204" pitchFamily="34" charset="0"/>
              </a:rPr>
              <a:t>Long history of safety,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Light" panose="02000506030000020004" pitchFamily="2" charset="0"/>
                <a:ea typeface="+mn-ea"/>
                <a:cs typeface="Arial" panose="020B0604020202020204" pitchFamily="34" charset="0"/>
              </a:rPr>
              <a:t>rhPDGF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Light" panose="02000506030000020004" pitchFamily="2" charset="0"/>
                <a:ea typeface="+mn-ea"/>
                <a:cs typeface="Arial" panose="020B0604020202020204" pitchFamily="34" charset="0"/>
              </a:rPr>
              <a:t> products have NO serious adverse events…&gt;300,000 dental patients, 100,000 orthopedic patients 2 million diabetic ulcer patients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Light" panose="02000506030000020004" pitchFamily="2" charset="0"/>
                <a:ea typeface="+mn-ea"/>
                <a:cs typeface="Arial" panose="020B0604020202020204" pitchFamily="34" charset="0"/>
              </a:rPr>
              <a:t>Accelerates remodeling leading to faster replacement with the patient’s own bone…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200" b="0" kern="1200" dirty="0">
                <a:solidFill>
                  <a:srgbClr val="FFFFFF"/>
                </a:solidFill>
                <a:latin typeface="Proxima Nova Light" panose="02000506030000020004" pitchFamily="2" charset="0"/>
                <a:ea typeface="+mn-ea"/>
                <a:cs typeface="Arial" panose="020B0604020202020204" pitchFamily="34" charset="0"/>
              </a:rPr>
              <a:t>Has a lot of potential for wound healing and tendon healing…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Light" panose="02000506030000020004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1BF104-8633-AD47-8918-899954BC9E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282539"/>
            <a:ext cx="10972800" cy="86677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Take-Home Messages: rhPDGF-BB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C88840-2F6E-495B-8AE0-13A31375B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5089" y="5059141"/>
            <a:ext cx="1226824" cy="110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010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11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11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11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11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11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36608"/>
            <a:ext cx="9144000" cy="914400"/>
          </a:xfrm>
        </p:spPr>
        <p:txBody>
          <a:bodyPr/>
          <a:lstStyle/>
          <a:p>
            <a:r>
              <a:rPr lang="en-US" dirty="0"/>
              <a:t>Why choose PDGF-BB </a:t>
            </a:r>
            <a:r>
              <a:rPr lang="en-US" dirty="0" err="1"/>
              <a:t>isoform</a:t>
            </a:r>
            <a:r>
              <a:rPr lang="en-US" dirty="0"/>
              <a:t>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093997" y="1447244"/>
          <a:ext cx="8044615" cy="4694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9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35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α</a:t>
                      </a:r>
                      <a:r>
                        <a:rPr lang="en-US" sz="2400" dirty="0"/>
                        <a:t>/</a:t>
                      </a:r>
                      <a:r>
                        <a:rPr lang="el-GR" sz="2400" dirty="0"/>
                        <a:t>α</a:t>
                      </a:r>
                      <a:r>
                        <a:rPr lang="en-US" sz="2400" dirty="0"/>
                        <a:t> Receptor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/>
                        <a:t>α</a:t>
                      </a:r>
                      <a:r>
                        <a:rPr lang="en-US" sz="2400" dirty="0"/>
                        <a:t>/</a:t>
                      </a:r>
                      <a:r>
                        <a:rPr lang="el-GR" sz="2400" dirty="0"/>
                        <a:t>β</a:t>
                      </a:r>
                      <a:r>
                        <a:rPr lang="en-US" sz="2400" dirty="0"/>
                        <a:t> Receptor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/>
                        <a:t>β</a:t>
                      </a:r>
                      <a:r>
                        <a:rPr lang="en-US" sz="2400" dirty="0"/>
                        <a:t>/</a:t>
                      </a:r>
                      <a:r>
                        <a:rPr lang="el-GR" sz="2400" dirty="0"/>
                        <a:t>β</a:t>
                      </a:r>
                      <a:r>
                        <a:rPr lang="en-US" sz="2400" dirty="0"/>
                        <a:t> Receptor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8216">
                <a:tc>
                  <a:txBody>
                    <a:bodyPr/>
                    <a:lstStyle/>
                    <a:p>
                      <a:r>
                        <a:rPr lang="en-US" sz="2800" b="1" dirty="0"/>
                        <a:t>PDGF-AA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9900"/>
                          </a:solidFill>
                          <a:sym typeface="Wingdings"/>
                        </a:rPr>
                        <a:t></a:t>
                      </a:r>
                      <a:endParaRPr lang="en-US" sz="4400" dirty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82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PDGF-AB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9900"/>
                          </a:solidFill>
                          <a:sym typeface="Wingdings"/>
                        </a:rPr>
                        <a:t></a:t>
                      </a:r>
                      <a:endParaRPr lang="en-US" sz="4400" dirty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9900"/>
                          </a:solidFill>
                          <a:sym typeface="Wingdings"/>
                        </a:rPr>
                        <a:t></a:t>
                      </a:r>
                      <a:endParaRPr lang="en-US" sz="4400" dirty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82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PDGF-BB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9900"/>
                          </a:solidFill>
                          <a:sym typeface="Wingdings"/>
                        </a:rPr>
                        <a:t></a:t>
                      </a:r>
                      <a:endParaRPr lang="en-US" sz="4400" dirty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9900"/>
                          </a:solidFill>
                          <a:sym typeface="Wingdings"/>
                        </a:rPr>
                        <a:t></a:t>
                      </a:r>
                      <a:endParaRPr lang="en-US" sz="4400" dirty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9900"/>
                          </a:solidFill>
                          <a:sym typeface="Wingdings"/>
                        </a:rPr>
                        <a:t></a:t>
                      </a:r>
                      <a:endParaRPr lang="en-US" sz="4400" dirty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82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PDGF-CC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9900"/>
                          </a:solidFill>
                          <a:sym typeface="Wingdings"/>
                        </a:rPr>
                        <a:t></a:t>
                      </a:r>
                      <a:endParaRPr lang="en-US" sz="4400" dirty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9900"/>
                          </a:solidFill>
                          <a:sym typeface="Wingdings"/>
                        </a:rPr>
                        <a:t></a:t>
                      </a:r>
                      <a:endParaRPr lang="en-US" sz="4400" dirty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82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PDGF-DD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9900"/>
                          </a:solidFill>
                          <a:sym typeface="Wingdings"/>
                        </a:rPr>
                        <a:t></a:t>
                      </a:r>
                      <a:endParaRPr lang="en-US" sz="4400" dirty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9900"/>
                          </a:solidFill>
                          <a:sym typeface="Wingdings"/>
                        </a:rPr>
                        <a:t></a:t>
                      </a:r>
                      <a:endParaRPr lang="en-US" sz="4400" dirty="0">
                        <a:solidFill>
                          <a:srgbClr val="0099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BF822-2E31-4525-B184-BFE4D358CB1F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085519" y="3740918"/>
          <a:ext cx="8046720" cy="914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/>
                        <a:t>PDGF-BB</a:t>
                      </a:r>
                      <a:endParaRPr lang="en-US" sz="4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9900"/>
                          </a:solidFill>
                          <a:sym typeface="Wingdings"/>
                        </a:rPr>
                        <a:t></a:t>
                      </a:r>
                      <a:endParaRPr lang="en-US" sz="6000" b="1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9900"/>
                          </a:solidFill>
                          <a:sym typeface="Wingdings"/>
                        </a:rPr>
                        <a:t></a:t>
                      </a:r>
                      <a:endParaRPr lang="en-US" sz="6000" b="1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9900"/>
                          </a:solidFill>
                          <a:sym typeface="Wingdings"/>
                        </a:rPr>
                        <a:t></a:t>
                      </a:r>
                      <a:endParaRPr lang="en-US" sz="6000" b="1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0" y="6273226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rhPDGF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-BB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isoform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signals through all the receptors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1438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hlinkClick r:id="" action="ppaction://ole?verb=0"/>
            <a:extLst>
              <a:ext uri="{FF2B5EF4-FFF2-40B4-BE49-F238E27FC236}">
                <a16:creationId xmlns:a16="http://schemas.microsoft.com/office/drawing/2014/main" id="{EB9DE561-4484-45C9-9268-52562F2781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4472676"/>
              </p:ext>
            </p:extLst>
          </p:nvPr>
        </p:nvGraphicFramePr>
        <p:xfrm>
          <a:off x="0" y="-69669"/>
          <a:ext cx="12439710" cy="699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12700080" imgH="7143840" progId="PowerPoint.Show.12">
                  <p:embed/>
                </p:oleObj>
              </mc:Choice>
              <mc:Fallback>
                <p:oleObj name="Presentation" r:id="rId2" imgW="12700080" imgH="714384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69669"/>
                        <a:ext cx="12439710" cy="6997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0AD37B7-5084-47F0-BB97-7A0385245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9284" y="3714564"/>
            <a:ext cx="1286367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4398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C0BBA2C-23A6-458D-8A34-167F47B20611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0" y="179166"/>
            <a:ext cx="9144000" cy="787400"/>
          </a:xfrm>
          <a:prstGeom prst="rect">
            <a:avLst/>
          </a:prstGeom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latin typeface="Calibri"/>
                <a:cs typeface="Tahoma" pitchFamily="34" charset="0"/>
              </a:rPr>
              <a:t>Turning PDGF into a therapeutic - rhPDGF-BB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FFB0CBD-F4DC-4112-8481-3017EBCADBE6}"/>
              </a:ext>
            </a:extLst>
          </p:cNvPr>
          <p:cNvSpPr txBox="1">
            <a:spLocks noChangeArrowheads="1"/>
          </p:cNvSpPr>
          <p:nvPr/>
        </p:nvSpPr>
        <p:spPr>
          <a:xfrm>
            <a:off x="667790" y="1208954"/>
            <a:ext cx="8925791" cy="5551071"/>
          </a:xfrm>
          <a:prstGeom prst="rect">
            <a:avLst/>
          </a:prstGeom>
        </p:spPr>
        <p:txBody>
          <a:bodyPr>
            <a:noAutofit/>
          </a:bodyPr>
          <a:lstStyle/>
          <a:p>
            <a:pPr marL="234950" indent="-234950">
              <a:lnSpc>
                <a:spcPct val="11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Calibri"/>
                <a:cs typeface="Tahoma" pitchFamily="34" charset="0"/>
              </a:rPr>
              <a:t>rhPDGF-BB produced using recombinant DNA technology</a:t>
            </a:r>
          </a:p>
          <a:p>
            <a:pPr lvl="1" indent="-166688">
              <a:lnSpc>
                <a:spcPct val="120000"/>
              </a:lnSpc>
              <a:spcBef>
                <a:spcPts val="600"/>
              </a:spcBef>
              <a:buSzPct val="60000"/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Calibri"/>
                <a:cs typeface="Tahoma" pitchFamily="34" charset="0"/>
              </a:rPr>
              <a:t>The human gene for PDGF-BB is inserted into yeast cells</a:t>
            </a:r>
          </a:p>
          <a:p>
            <a:pPr marL="692150" lvl="2" indent="-234950">
              <a:lnSpc>
                <a:spcPct val="120000"/>
              </a:lnSpc>
              <a:spcAft>
                <a:spcPts val="400"/>
              </a:spcAft>
              <a:buSzPct val="100000"/>
              <a:buFont typeface="Wingdings" pitchFamily="2" charset="2"/>
              <a:buChar char="§"/>
              <a:tabLst>
                <a:tab pos="692150" algn="l"/>
              </a:tabLst>
            </a:pPr>
            <a:r>
              <a:rPr lang="en-US" sz="2000" i="1" dirty="0" err="1">
                <a:solidFill>
                  <a:schemeClr val="bg1"/>
                </a:solidFill>
                <a:latin typeface="Calibri"/>
                <a:cs typeface="Tahoma" pitchFamily="34" charset="0"/>
              </a:rPr>
              <a:t>Saccharomyces</a:t>
            </a:r>
            <a:r>
              <a:rPr lang="en-US" sz="2000" i="1" dirty="0">
                <a:solidFill>
                  <a:schemeClr val="bg1"/>
                </a:solidFill>
                <a:latin typeface="Calibri"/>
                <a:cs typeface="Tahoma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Calibri"/>
                <a:cs typeface="Tahoma" pitchFamily="34" charset="0"/>
              </a:rPr>
              <a:t>cerevisiae</a:t>
            </a:r>
            <a:endParaRPr lang="en-US" sz="2000" dirty="0">
              <a:solidFill>
                <a:schemeClr val="bg1"/>
              </a:solidFill>
              <a:latin typeface="Calibri"/>
              <a:cs typeface="Tahoma" pitchFamily="34" charset="0"/>
            </a:endParaRPr>
          </a:p>
          <a:p>
            <a:pPr marL="234950" indent="-234950" algn="l">
              <a:lnSpc>
                <a:spcPct val="11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Calibri"/>
                <a:cs typeface="Tahoma" pitchFamily="34" charset="0"/>
              </a:rPr>
              <a:t>Recombinant PDGF-BB is:</a:t>
            </a:r>
          </a:p>
          <a:p>
            <a:pPr marL="1257300" lvl="3" indent="-342900" algn="l">
              <a:lnSpc>
                <a:spcPct val="120000"/>
              </a:lnSpc>
              <a:spcBef>
                <a:spcPts val="600"/>
              </a:spcBef>
              <a:spcAft>
                <a:spcPts val="400"/>
              </a:spcAft>
              <a:buSzPct val="6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/>
                <a:cs typeface="Tahoma" pitchFamily="34" charset="0"/>
              </a:rPr>
              <a:t>Pure</a:t>
            </a:r>
          </a:p>
          <a:p>
            <a:pPr marL="1257300" lvl="3" indent="-342900" algn="l">
              <a:lnSpc>
                <a:spcPct val="120000"/>
              </a:lnSpc>
              <a:spcBef>
                <a:spcPts val="600"/>
              </a:spcBef>
              <a:spcAft>
                <a:spcPts val="400"/>
              </a:spcAft>
              <a:buSzPct val="6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/>
                <a:cs typeface="Tahoma" pitchFamily="34" charset="0"/>
              </a:rPr>
              <a:t>Sterile</a:t>
            </a:r>
          </a:p>
          <a:p>
            <a:pPr marL="1257300" lvl="3" indent="-342900" algn="l">
              <a:lnSpc>
                <a:spcPct val="120000"/>
              </a:lnSpc>
              <a:spcBef>
                <a:spcPts val="600"/>
              </a:spcBef>
              <a:spcAft>
                <a:spcPts val="400"/>
              </a:spcAft>
              <a:buSzPct val="6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/>
                <a:cs typeface="Tahoma" pitchFamily="34" charset="0"/>
              </a:rPr>
              <a:t>Synthetic</a:t>
            </a:r>
          </a:p>
          <a:p>
            <a:pPr marL="1257300" lvl="3" indent="-342900" algn="l">
              <a:lnSpc>
                <a:spcPct val="120000"/>
              </a:lnSpc>
              <a:spcBef>
                <a:spcPts val="600"/>
              </a:spcBef>
              <a:spcAft>
                <a:spcPts val="400"/>
              </a:spcAft>
              <a:buSzPct val="6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/>
                <a:cs typeface="Tahoma" pitchFamily="34" charset="0"/>
              </a:rPr>
              <a:t>Consistent concentration</a:t>
            </a:r>
          </a:p>
          <a:p>
            <a:pPr marL="234950" indent="-234950" algn="l">
              <a:buFontTx/>
              <a:buChar char="•"/>
              <a:defRPr/>
            </a:pPr>
            <a:endParaRPr lang="en-US" sz="2800" dirty="0">
              <a:solidFill>
                <a:schemeClr val="bg1"/>
              </a:solidFill>
              <a:latin typeface="Calibri"/>
              <a:cs typeface="Tahoma" pitchFamily="34" charset="0"/>
            </a:endParaRPr>
          </a:p>
          <a:p>
            <a:pPr marL="234950" indent="-234950" algn="l">
              <a:lnSpc>
                <a:spcPct val="11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Calibri"/>
                <a:cs typeface="Tahoma" pitchFamily="34" charset="0"/>
              </a:rPr>
              <a:t>Now available for veterinary use</a:t>
            </a:r>
          </a:p>
          <a:p>
            <a:pPr marL="1257300" lvl="2" indent="-342900" algn="l">
              <a:lnSpc>
                <a:spcPct val="120000"/>
              </a:lnSpc>
              <a:spcBef>
                <a:spcPts val="600"/>
              </a:spcBef>
              <a:spcAft>
                <a:spcPts val="400"/>
              </a:spcAft>
              <a:buSzPct val="60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/>
              <a:cs typeface="Tahoma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B4941F-2266-4753-B6E9-A5BD77AD5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945" y="2116618"/>
            <a:ext cx="3254830" cy="1820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DD8D24-C3F4-4275-BB8A-18BB56AE8E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007"/>
          <a:stretch/>
        </p:blipFill>
        <p:spPr>
          <a:xfrm>
            <a:off x="5247290" y="4844914"/>
            <a:ext cx="4581310" cy="160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9206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2421192" y="4373244"/>
            <a:ext cx="925512" cy="444500"/>
            <a:chOff x="683" y="2957"/>
            <a:chExt cx="380" cy="267"/>
          </a:xfrm>
        </p:grpSpPr>
        <p:sp>
          <p:nvSpPr>
            <p:cNvPr id="695343" name="Freeform 47"/>
            <p:cNvSpPr>
              <a:spLocks/>
            </p:cNvSpPr>
            <p:nvPr/>
          </p:nvSpPr>
          <p:spPr bwMode="auto">
            <a:xfrm>
              <a:off x="683" y="2957"/>
              <a:ext cx="236" cy="267"/>
            </a:xfrm>
            <a:custGeom>
              <a:avLst/>
              <a:gdLst/>
              <a:ahLst/>
              <a:cxnLst>
                <a:cxn ang="0">
                  <a:pos x="93" y="251"/>
                </a:cxn>
                <a:cxn ang="0">
                  <a:pos x="21" y="211"/>
                </a:cxn>
                <a:cxn ang="0">
                  <a:pos x="13" y="107"/>
                </a:cxn>
                <a:cxn ang="0">
                  <a:pos x="21" y="83"/>
                </a:cxn>
                <a:cxn ang="0">
                  <a:pos x="69" y="51"/>
                </a:cxn>
                <a:cxn ang="0">
                  <a:pos x="93" y="27"/>
                </a:cxn>
                <a:cxn ang="0">
                  <a:pos x="141" y="11"/>
                </a:cxn>
                <a:cxn ang="0">
                  <a:pos x="165" y="3"/>
                </a:cxn>
                <a:cxn ang="0">
                  <a:pos x="229" y="11"/>
                </a:cxn>
                <a:cxn ang="0">
                  <a:pos x="221" y="35"/>
                </a:cxn>
                <a:cxn ang="0">
                  <a:pos x="125" y="75"/>
                </a:cxn>
                <a:cxn ang="0">
                  <a:pos x="77" y="107"/>
                </a:cxn>
                <a:cxn ang="0">
                  <a:pos x="53" y="123"/>
                </a:cxn>
                <a:cxn ang="0">
                  <a:pos x="61" y="195"/>
                </a:cxn>
                <a:cxn ang="0">
                  <a:pos x="133" y="219"/>
                </a:cxn>
                <a:cxn ang="0">
                  <a:pos x="157" y="227"/>
                </a:cxn>
                <a:cxn ang="0">
                  <a:pos x="165" y="251"/>
                </a:cxn>
                <a:cxn ang="0">
                  <a:pos x="117" y="267"/>
                </a:cxn>
                <a:cxn ang="0">
                  <a:pos x="93" y="251"/>
                </a:cxn>
              </a:cxnLst>
              <a:rect l="0" t="0" r="r" b="b"/>
              <a:pathLst>
                <a:path w="236" h="267">
                  <a:moveTo>
                    <a:pt x="93" y="251"/>
                  </a:moveTo>
                  <a:cubicBezTo>
                    <a:pt x="66" y="242"/>
                    <a:pt x="21" y="211"/>
                    <a:pt x="21" y="211"/>
                  </a:cubicBezTo>
                  <a:cubicBezTo>
                    <a:pt x="1" y="152"/>
                    <a:pt x="0" y="171"/>
                    <a:pt x="13" y="107"/>
                  </a:cubicBezTo>
                  <a:cubicBezTo>
                    <a:pt x="14" y="98"/>
                    <a:pt x="15" y="88"/>
                    <a:pt x="21" y="83"/>
                  </a:cubicBezTo>
                  <a:cubicBezTo>
                    <a:pt x="34" y="69"/>
                    <a:pt x="55" y="64"/>
                    <a:pt x="69" y="51"/>
                  </a:cubicBezTo>
                  <a:cubicBezTo>
                    <a:pt x="77" y="43"/>
                    <a:pt x="83" y="32"/>
                    <a:pt x="93" y="27"/>
                  </a:cubicBezTo>
                  <a:cubicBezTo>
                    <a:pt x="107" y="18"/>
                    <a:pt x="125" y="16"/>
                    <a:pt x="141" y="11"/>
                  </a:cubicBezTo>
                  <a:cubicBezTo>
                    <a:pt x="149" y="8"/>
                    <a:pt x="165" y="3"/>
                    <a:pt x="165" y="3"/>
                  </a:cubicBezTo>
                  <a:cubicBezTo>
                    <a:pt x="186" y="5"/>
                    <a:pt x="210" y="0"/>
                    <a:pt x="229" y="11"/>
                  </a:cubicBezTo>
                  <a:cubicBezTo>
                    <a:pt x="236" y="15"/>
                    <a:pt x="227" y="30"/>
                    <a:pt x="221" y="35"/>
                  </a:cubicBezTo>
                  <a:cubicBezTo>
                    <a:pt x="199" y="50"/>
                    <a:pt x="150" y="61"/>
                    <a:pt x="125" y="75"/>
                  </a:cubicBezTo>
                  <a:cubicBezTo>
                    <a:pt x="108" y="84"/>
                    <a:pt x="93" y="96"/>
                    <a:pt x="77" y="107"/>
                  </a:cubicBezTo>
                  <a:cubicBezTo>
                    <a:pt x="69" y="112"/>
                    <a:pt x="53" y="123"/>
                    <a:pt x="53" y="123"/>
                  </a:cubicBezTo>
                  <a:cubicBezTo>
                    <a:pt x="44" y="149"/>
                    <a:pt x="33" y="167"/>
                    <a:pt x="61" y="195"/>
                  </a:cubicBezTo>
                  <a:cubicBezTo>
                    <a:pt x="78" y="212"/>
                    <a:pt x="109" y="211"/>
                    <a:pt x="133" y="219"/>
                  </a:cubicBezTo>
                  <a:cubicBezTo>
                    <a:pt x="141" y="221"/>
                    <a:pt x="157" y="227"/>
                    <a:pt x="157" y="227"/>
                  </a:cubicBezTo>
                  <a:cubicBezTo>
                    <a:pt x="159" y="235"/>
                    <a:pt x="170" y="245"/>
                    <a:pt x="165" y="251"/>
                  </a:cubicBezTo>
                  <a:cubicBezTo>
                    <a:pt x="153" y="262"/>
                    <a:pt x="117" y="267"/>
                    <a:pt x="117" y="267"/>
                  </a:cubicBezTo>
                  <a:cubicBezTo>
                    <a:pt x="90" y="258"/>
                    <a:pt x="93" y="267"/>
                    <a:pt x="93" y="251"/>
                  </a:cubicBezTo>
                  <a:close/>
                </a:path>
              </a:pathLst>
            </a:custGeom>
            <a:solidFill>
              <a:srgbClr val="FF7C8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344" name="Freeform 48"/>
            <p:cNvSpPr>
              <a:spLocks/>
            </p:cNvSpPr>
            <p:nvPr/>
          </p:nvSpPr>
          <p:spPr bwMode="auto">
            <a:xfrm>
              <a:off x="721" y="3016"/>
              <a:ext cx="47" cy="56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44" y="56"/>
                </a:cxn>
                <a:cxn ang="0">
                  <a:pos x="68" y="8"/>
                </a:cxn>
                <a:cxn ang="0">
                  <a:pos x="44" y="0"/>
                </a:cxn>
              </a:cxnLst>
              <a:rect l="0" t="0" r="r" b="b"/>
              <a:pathLst>
                <a:path w="72" h="56">
                  <a:moveTo>
                    <a:pt x="44" y="0"/>
                  </a:moveTo>
                  <a:cubicBezTo>
                    <a:pt x="23" y="30"/>
                    <a:pt x="0" y="41"/>
                    <a:pt x="44" y="56"/>
                  </a:cubicBezTo>
                  <a:cubicBezTo>
                    <a:pt x="46" y="51"/>
                    <a:pt x="72" y="17"/>
                    <a:pt x="68" y="8"/>
                  </a:cubicBezTo>
                  <a:cubicBezTo>
                    <a:pt x="64" y="0"/>
                    <a:pt x="44" y="0"/>
                    <a:pt x="44" y="0"/>
                  </a:cubicBezTo>
                  <a:close/>
                </a:path>
              </a:pathLst>
            </a:custGeom>
            <a:solidFill>
              <a:srgbClr val="8000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345" name="Freeform 49"/>
            <p:cNvSpPr>
              <a:spLocks/>
            </p:cNvSpPr>
            <p:nvPr/>
          </p:nvSpPr>
          <p:spPr bwMode="auto">
            <a:xfrm rot="-11034417">
              <a:off x="827" y="2957"/>
              <a:ext cx="236" cy="267"/>
            </a:xfrm>
            <a:custGeom>
              <a:avLst/>
              <a:gdLst/>
              <a:ahLst/>
              <a:cxnLst>
                <a:cxn ang="0">
                  <a:pos x="93" y="251"/>
                </a:cxn>
                <a:cxn ang="0">
                  <a:pos x="21" y="211"/>
                </a:cxn>
                <a:cxn ang="0">
                  <a:pos x="13" y="107"/>
                </a:cxn>
                <a:cxn ang="0">
                  <a:pos x="21" y="83"/>
                </a:cxn>
                <a:cxn ang="0">
                  <a:pos x="69" y="51"/>
                </a:cxn>
                <a:cxn ang="0">
                  <a:pos x="93" y="27"/>
                </a:cxn>
                <a:cxn ang="0">
                  <a:pos x="141" y="11"/>
                </a:cxn>
                <a:cxn ang="0">
                  <a:pos x="165" y="3"/>
                </a:cxn>
                <a:cxn ang="0">
                  <a:pos x="229" y="11"/>
                </a:cxn>
                <a:cxn ang="0">
                  <a:pos x="221" y="35"/>
                </a:cxn>
                <a:cxn ang="0">
                  <a:pos x="125" y="75"/>
                </a:cxn>
                <a:cxn ang="0">
                  <a:pos x="77" y="107"/>
                </a:cxn>
                <a:cxn ang="0">
                  <a:pos x="53" y="123"/>
                </a:cxn>
                <a:cxn ang="0">
                  <a:pos x="61" y="195"/>
                </a:cxn>
                <a:cxn ang="0">
                  <a:pos x="133" y="219"/>
                </a:cxn>
                <a:cxn ang="0">
                  <a:pos x="157" y="227"/>
                </a:cxn>
                <a:cxn ang="0">
                  <a:pos x="165" y="251"/>
                </a:cxn>
                <a:cxn ang="0">
                  <a:pos x="117" y="267"/>
                </a:cxn>
                <a:cxn ang="0">
                  <a:pos x="93" y="251"/>
                </a:cxn>
              </a:cxnLst>
              <a:rect l="0" t="0" r="r" b="b"/>
              <a:pathLst>
                <a:path w="236" h="267">
                  <a:moveTo>
                    <a:pt x="93" y="251"/>
                  </a:moveTo>
                  <a:cubicBezTo>
                    <a:pt x="66" y="242"/>
                    <a:pt x="21" y="211"/>
                    <a:pt x="21" y="211"/>
                  </a:cubicBezTo>
                  <a:cubicBezTo>
                    <a:pt x="1" y="152"/>
                    <a:pt x="0" y="171"/>
                    <a:pt x="13" y="107"/>
                  </a:cubicBezTo>
                  <a:cubicBezTo>
                    <a:pt x="14" y="98"/>
                    <a:pt x="15" y="88"/>
                    <a:pt x="21" y="83"/>
                  </a:cubicBezTo>
                  <a:cubicBezTo>
                    <a:pt x="34" y="69"/>
                    <a:pt x="55" y="64"/>
                    <a:pt x="69" y="51"/>
                  </a:cubicBezTo>
                  <a:cubicBezTo>
                    <a:pt x="77" y="43"/>
                    <a:pt x="83" y="32"/>
                    <a:pt x="93" y="27"/>
                  </a:cubicBezTo>
                  <a:cubicBezTo>
                    <a:pt x="107" y="18"/>
                    <a:pt x="125" y="16"/>
                    <a:pt x="141" y="11"/>
                  </a:cubicBezTo>
                  <a:cubicBezTo>
                    <a:pt x="149" y="8"/>
                    <a:pt x="165" y="3"/>
                    <a:pt x="165" y="3"/>
                  </a:cubicBezTo>
                  <a:cubicBezTo>
                    <a:pt x="186" y="5"/>
                    <a:pt x="210" y="0"/>
                    <a:pt x="229" y="11"/>
                  </a:cubicBezTo>
                  <a:cubicBezTo>
                    <a:pt x="236" y="15"/>
                    <a:pt x="227" y="30"/>
                    <a:pt x="221" y="35"/>
                  </a:cubicBezTo>
                  <a:cubicBezTo>
                    <a:pt x="199" y="50"/>
                    <a:pt x="150" y="61"/>
                    <a:pt x="125" y="75"/>
                  </a:cubicBezTo>
                  <a:cubicBezTo>
                    <a:pt x="108" y="84"/>
                    <a:pt x="93" y="96"/>
                    <a:pt x="77" y="107"/>
                  </a:cubicBezTo>
                  <a:cubicBezTo>
                    <a:pt x="69" y="112"/>
                    <a:pt x="53" y="123"/>
                    <a:pt x="53" y="123"/>
                  </a:cubicBezTo>
                  <a:cubicBezTo>
                    <a:pt x="44" y="149"/>
                    <a:pt x="33" y="167"/>
                    <a:pt x="61" y="195"/>
                  </a:cubicBezTo>
                  <a:cubicBezTo>
                    <a:pt x="78" y="212"/>
                    <a:pt x="109" y="211"/>
                    <a:pt x="133" y="219"/>
                  </a:cubicBezTo>
                  <a:cubicBezTo>
                    <a:pt x="141" y="221"/>
                    <a:pt x="157" y="227"/>
                    <a:pt x="157" y="227"/>
                  </a:cubicBezTo>
                  <a:cubicBezTo>
                    <a:pt x="159" y="235"/>
                    <a:pt x="170" y="245"/>
                    <a:pt x="165" y="251"/>
                  </a:cubicBezTo>
                  <a:cubicBezTo>
                    <a:pt x="153" y="262"/>
                    <a:pt x="117" y="267"/>
                    <a:pt x="117" y="267"/>
                  </a:cubicBezTo>
                  <a:cubicBezTo>
                    <a:pt x="90" y="258"/>
                    <a:pt x="93" y="267"/>
                    <a:pt x="93" y="251"/>
                  </a:cubicBezTo>
                  <a:close/>
                </a:path>
              </a:pathLst>
            </a:custGeom>
            <a:solidFill>
              <a:srgbClr val="FF7C8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346" name="Freeform 50"/>
            <p:cNvSpPr>
              <a:spLocks/>
            </p:cNvSpPr>
            <p:nvPr/>
          </p:nvSpPr>
          <p:spPr bwMode="auto">
            <a:xfrm rot="-11034417">
              <a:off x="980" y="3106"/>
              <a:ext cx="47" cy="56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44" y="56"/>
                </a:cxn>
                <a:cxn ang="0">
                  <a:pos x="68" y="8"/>
                </a:cxn>
                <a:cxn ang="0">
                  <a:pos x="44" y="0"/>
                </a:cxn>
              </a:cxnLst>
              <a:rect l="0" t="0" r="r" b="b"/>
              <a:pathLst>
                <a:path w="72" h="56">
                  <a:moveTo>
                    <a:pt x="44" y="0"/>
                  </a:moveTo>
                  <a:cubicBezTo>
                    <a:pt x="23" y="30"/>
                    <a:pt x="0" y="41"/>
                    <a:pt x="44" y="56"/>
                  </a:cubicBezTo>
                  <a:cubicBezTo>
                    <a:pt x="46" y="51"/>
                    <a:pt x="72" y="17"/>
                    <a:pt x="68" y="8"/>
                  </a:cubicBezTo>
                  <a:cubicBezTo>
                    <a:pt x="64" y="0"/>
                    <a:pt x="44" y="0"/>
                    <a:pt x="44" y="0"/>
                  </a:cubicBezTo>
                  <a:close/>
                </a:path>
              </a:pathLst>
            </a:custGeom>
            <a:solidFill>
              <a:srgbClr val="8000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" name="Group 278"/>
          <p:cNvGrpSpPr/>
          <p:nvPr/>
        </p:nvGrpSpPr>
        <p:grpSpPr>
          <a:xfrm>
            <a:off x="3519405" y="2727700"/>
            <a:ext cx="1112003" cy="671613"/>
            <a:chOff x="1759002" y="2547021"/>
            <a:chExt cx="1476556" cy="825635"/>
          </a:xfrm>
        </p:grpSpPr>
        <p:sp>
          <p:nvSpPr>
            <p:cNvPr id="695405" name="Freeform 109" descr="Dotted diamond"/>
            <p:cNvSpPr>
              <a:spLocks/>
            </p:cNvSpPr>
            <p:nvPr/>
          </p:nvSpPr>
          <p:spPr bwMode="auto">
            <a:xfrm rot="21196152">
              <a:off x="1759002" y="2881651"/>
              <a:ext cx="955674" cy="312738"/>
            </a:xfrm>
            <a:custGeom>
              <a:avLst/>
              <a:gdLst/>
              <a:ahLst/>
              <a:cxnLst>
                <a:cxn ang="0">
                  <a:pos x="26" y="87"/>
                </a:cxn>
                <a:cxn ang="0">
                  <a:pos x="154" y="31"/>
                </a:cxn>
                <a:cxn ang="0">
                  <a:pos x="202" y="15"/>
                </a:cxn>
                <a:cxn ang="0">
                  <a:pos x="226" y="7"/>
                </a:cxn>
                <a:cxn ang="0">
                  <a:pos x="394" y="39"/>
                </a:cxn>
                <a:cxn ang="0">
                  <a:pos x="450" y="95"/>
                </a:cxn>
                <a:cxn ang="0">
                  <a:pos x="466" y="119"/>
                </a:cxn>
                <a:cxn ang="0">
                  <a:pos x="434" y="127"/>
                </a:cxn>
                <a:cxn ang="0">
                  <a:pos x="378" y="135"/>
                </a:cxn>
                <a:cxn ang="0">
                  <a:pos x="306" y="175"/>
                </a:cxn>
                <a:cxn ang="0">
                  <a:pos x="250" y="191"/>
                </a:cxn>
                <a:cxn ang="0">
                  <a:pos x="114" y="175"/>
                </a:cxn>
                <a:cxn ang="0">
                  <a:pos x="66" y="143"/>
                </a:cxn>
                <a:cxn ang="0">
                  <a:pos x="18" y="127"/>
                </a:cxn>
                <a:cxn ang="0">
                  <a:pos x="2" y="103"/>
                </a:cxn>
                <a:cxn ang="0">
                  <a:pos x="26" y="87"/>
                </a:cxn>
              </a:cxnLst>
              <a:rect l="0" t="0" r="r" b="b"/>
              <a:pathLst>
                <a:path w="470" h="197">
                  <a:moveTo>
                    <a:pt x="26" y="87"/>
                  </a:moveTo>
                  <a:cubicBezTo>
                    <a:pt x="72" y="75"/>
                    <a:pt x="107" y="46"/>
                    <a:pt x="154" y="31"/>
                  </a:cubicBezTo>
                  <a:cubicBezTo>
                    <a:pt x="170" y="25"/>
                    <a:pt x="186" y="20"/>
                    <a:pt x="202" y="15"/>
                  </a:cubicBezTo>
                  <a:cubicBezTo>
                    <a:pt x="210" y="12"/>
                    <a:pt x="226" y="7"/>
                    <a:pt x="226" y="7"/>
                  </a:cubicBezTo>
                  <a:cubicBezTo>
                    <a:pt x="308" y="12"/>
                    <a:pt x="336" y="0"/>
                    <a:pt x="394" y="39"/>
                  </a:cubicBezTo>
                  <a:cubicBezTo>
                    <a:pt x="430" y="94"/>
                    <a:pt x="407" y="80"/>
                    <a:pt x="450" y="95"/>
                  </a:cubicBezTo>
                  <a:cubicBezTo>
                    <a:pt x="455" y="103"/>
                    <a:pt x="470" y="110"/>
                    <a:pt x="466" y="119"/>
                  </a:cubicBezTo>
                  <a:cubicBezTo>
                    <a:pt x="461" y="128"/>
                    <a:pt x="444" y="125"/>
                    <a:pt x="434" y="127"/>
                  </a:cubicBezTo>
                  <a:cubicBezTo>
                    <a:pt x="415" y="130"/>
                    <a:pt x="396" y="132"/>
                    <a:pt x="378" y="135"/>
                  </a:cubicBezTo>
                  <a:cubicBezTo>
                    <a:pt x="351" y="143"/>
                    <a:pt x="332" y="168"/>
                    <a:pt x="306" y="175"/>
                  </a:cubicBezTo>
                  <a:cubicBezTo>
                    <a:pt x="265" y="185"/>
                    <a:pt x="284" y="179"/>
                    <a:pt x="250" y="191"/>
                  </a:cubicBezTo>
                  <a:cubicBezTo>
                    <a:pt x="204" y="187"/>
                    <a:pt x="153" y="197"/>
                    <a:pt x="114" y="175"/>
                  </a:cubicBezTo>
                  <a:cubicBezTo>
                    <a:pt x="97" y="165"/>
                    <a:pt x="84" y="149"/>
                    <a:pt x="66" y="143"/>
                  </a:cubicBezTo>
                  <a:cubicBezTo>
                    <a:pt x="50" y="137"/>
                    <a:pt x="18" y="127"/>
                    <a:pt x="18" y="127"/>
                  </a:cubicBezTo>
                  <a:cubicBezTo>
                    <a:pt x="12" y="119"/>
                    <a:pt x="0" y="112"/>
                    <a:pt x="2" y="103"/>
                  </a:cubicBezTo>
                  <a:cubicBezTo>
                    <a:pt x="3" y="93"/>
                    <a:pt x="26" y="87"/>
                    <a:pt x="26" y="8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406" name="Oval 110"/>
            <p:cNvSpPr>
              <a:spLocks noChangeArrowheads="1"/>
            </p:cNvSpPr>
            <p:nvPr/>
          </p:nvSpPr>
          <p:spPr bwMode="auto">
            <a:xfrm rot="21196152">
              <a:off x="1977375" y="3018586"/>
              <a:ext cx="325438" cy="9245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n w="9525">
                  <a:solidFill>
                    <a:prstClr val="black"/>
                  </a:solidFill>
                </a:ln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408" name="Freeform 112" descr="Dotted diamond"/>
            <p:cNvSpPr>
              <a:spLocks/>
            </p:cNvSpPr>
            <p:nvPr/>
          </p:nvSpPr>
          <p:spPr bwMode="auto">
            <a:xfrm rot="391744">
              <a:off x="2100414" y="2547021"/>
              <a:ext cx="955675" cy="312738"/>
            </a:xfrm>
            <a:custGeom>
              <a:avLst/>
              <a:gdLst/>
              <a:ahLst/>
              <a:cxnLst>
                <a:cxn ang="0">
                  <a:pos x="26" y="87"/>
                </a:cxn>
                <a:cxn ang="0">
                  <a:pos x="154" y="31"/>
                </a:cxn>
                <a:cxn ang="0">
                  <a:pos x="202" y="15"/>
                </a:cxn>
                <a:cxn ang="0">
                  <a:pos x="226" y="7"/>
                </a:cxn>
                <a:cxn ang="0">
                  <a:pos x="394" y="39"/>
                </a:cxn>
                <a:cxn ang="0">
                  <a:pos x="450" y="95"/>
                </a:cxn>
                <a:cxn ang="0">
                  <a:pos x="466" y="119"/>
                </a:cxn>
                <a:cxn ang="0">
                  <a:pos x="434" y="127"/>
                </a:cxn>
                <a:cxn ang="0">
                  <a:pos x="378" y="135"/>
                </a:cxn>
                <a:cxn ang="0">
                  <a:pos x="306" y="175"/>
                </a:cxn>
                <a:cxn ang="0">
                  <a:pos x="250" y="191"/>
                </a:cxn>
                <a:cxn ang="0">
                  <a:pos x="114" y="175"/>
                </a:cxn>
                <a:cxn ang="0">
                  <a:pos x="66" y="143"/>
                </a:cxn>
                <a:cxn ang="0">
                  <a:pos x="18" y="127"/>
                </a:cxn>
                <a:cxn ang="0">
                  <a:pos x="2" y="103"/>
                </a:cxn>
                <a:cxn ang="0">
                  <a:pos x="26" y="87"/>
                </a:cxn>
              </a:cxnLst>
              <a:rect l="0" t="0" r="r" b="b"/>
              <a:pathLst>
                <a:path w="470" h="197">
                  <a:moveTo>
                    <a:pt x="26" y="87"/>
                  </a:moveTo>
                  <a:cubicBezTo>
                    <a:pt x="72" y="75"/>
                    <a:pt x="107" y="46"/>
                    <a:pt x="154" y="31"/>
                  </a:cubicBezTo>
                  <a:cubicBezTo>
                    <a:pt x="170" y="25"/>
                    <a:pt x="186" y="20"/>
                    <a:pt x="202" y="15"/>
                  </a:cubicBezTo>
                  <a:cubicBezTo>
                    <a:pt x="210" y="12"/>
                    <a:pt x="226" y="7"/>
                    <a:pt x="226" y="7"/>
                  </a:cubicBezTo>
                  <a:cubicBezTo>
                    <a:pt x="308" y="12"/>
                    <a:pt x="336" y="0"/>
                    <a:pt x="394" y="39"/>
                  </a:cubicBezTo>
                  <a:cubicBezTo>
                    <a:pt x="430" y="94"/>
                    <a:pt x="407" y="80"/>
                    <a:pt x="450" y="95"/>
                  </a:cubicBezTo>
                  <a:cubicBezTo>
                    <a:pt x="455" y="103"/>
                    <a:pt x="470" y="110"/>
                    <a:pt x="466" y="119"/>
                  </a:cubicBezTo>
                  <a:cubicBezTo>
                    <a:pt x="461" y="128"/>
                    <a:pt x="444" y="125"/>
                    <a:pt x="434" y="127"/>
                  </a:cubicBezTo>
                  <a:cubicBezTo>
                    <a:pt x="415" y="130"/>
                    <a:pt x="396" y="132"/>
                    <a:pt x="378" y="135"/>
                  </a:cubicBezTo>
                  <a:cubicBezTo>
                    <a:pt x="351" y="143"/>
                    <a:pt x="332" y="168"/>
                    <a:pt x="306" y="175"/>
                  </a:cubicBezTo>
                  <a:cubicBezTo>
                    <a:pt x="265" y="185"/>
                    <a:pt x="284" y="179"/>
                    <a:pt x="250" y="191"/>
                  </a:cubicBezTo>
                  <a:cubicBezTo>
                    <a:pt x="204" y="187"/>
                    <a:pt x="153" y="197"/>
                    <a:pt x="114" y="175"/>
                  </a:cubicBezTo>
                  <a:cubicBezTo>
                    <a:pt x="97" y="165"/>
                    <a:pt x="84" y="149"/>
                    <a:pt x="66" y="143"/>
                  </a:cubicBezTo>
                  <a:cubicBezTo>
                    <a:pt x="50" y="137"/>
                    <a:pt x="18" y="127"/>
                    <a:pt x="18" y="127"/>
                  </a:cubicBezTo>
                  <a:cubicBezTo>
                    <a:pt x="12" y="119"/>
                    <a:pt x="0" y="112"/>
                    <a:pt x="2" y="103"/>
                  </a:cubicBezTo>
                  <a:cubicBezTo>
                    <a:pt x="3" y="93"/>
                    <a:pt x="26" y="87"/>
                    <a:pt x="26" y="8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409" name="Oval 113"/>
            <p:cNvSpPr>
              <a:spLocks noChangeArrowheads="1"/>
            </p:cNvSpPr>
            <p:nvPr/>
          </p:nvSpPr>
          <p:spPr bwMode="auto">
            <a:xfrm rot="391744">
              <a:off x="2419380" y="2636368"/>
              <a:ext cx="325438" cy="9048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n w="9525">
                  <a:solidFill>
                    <a:prstClr val="black"/>
                  </a:solidFill>
                </a:ln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411" name="Freeform 115" descr="Dotted diamond"/>
            <p:cNvSpPr>
              <a:spLocks/>
            </p:cNvSpPr>
            <p:nvPr/>
          </p:nvSpPr>
          <p:spPr bwMode="auto">
            <a:xfrm rot="20158787">
              <a:off x="2279883" y="3059918"/>
              <a:ext cx="955675" cy="312738"/>
            </a:xfrm>
            <a:custGeom>
              <a:avLst/>
              <a:gdLst/>
              <a:ahLst/>
              <a:cxnLst>
                <a:cxn ang="0">
                  <a:pos x="26" y="87"/>
                </a:cxn>
                <a:cxn ang="0">
                  <a:pos x="154" y="31"/>
                </a:cxn>
                <a:cxn ang="0">
                  <a:pos x="202" y="15"/>
                </a:cxn>
                <a:cxn ang="0">
                  <a:pos x="226" y="7"/>
                </a:cxn>
                <a:cxn ang="0">
                  <a:pos x="394" y="39"/>
                </a:cxn>
                <a:cxn ang="0">
                  <a:pos x="450" y="95"/>
                </a:cxn>
                <a:cxn ang="0">
                  <a:pos x="466" y="119"/>
                </a:cxn>
                <a:cxn ang="0">
                  <a:pos x="434" y="127"/>
                </a:cxn>
                <a:cxn ang="0">
                  <a:pos x="378" y="135"/>
                </a:cxn>
                <a:cxn ang="0">
                  <a:pos x="306" y="175"/>
                </a:cxn>
                <a:cxn ang="0">
                  <a:pos x="250" y="191"/>
                </a:cxn>
                <a:cxn ang="0">
                  <a:pos x="114" y="175"/>
                </a:cxn>
                <a:cxn ang="0">
                  <a:pos x="66" y="143"/>
                </a:cxn>
                <a:cxn ang="0">
                  <a:pos x="18" y="127"/>
                </a:cxn>
                <a:cxn ang="0">
                  <a:pos x="2" y="103"/>
                </a:cxn>
                <a:cxn ang="0">
                  <a:pos x="26" y="87"/>
                </a:cxn>
              </a:cxnLst>
              <a:rect l="0" t="0" r="r" b="b"/>
              <a:pathLst>
                <a:path w="470" h="197">
                  <a:moveTo>
                    <a:pt x="26" y="87"/>
                  </a:moveTo>
                  <a:cubicBezTo>
                    <a:pt x="72" y="75"/>
                    <a:pt x="107" y="46"/>
                    <a:pt x="154" y="31"/>
                  </a:cubicBezTo>
                  <a:cubicBezTo>
                    <a:pt x="170" y="25"/>
                    <a:pt x="186" y="20"/>
                    <a:pt x="202" y="15"/>
                  </a:cubicBezTo>
                  <a:cubicBezTo>
                    <a:pt x="210" y="12"/>
                    <a:pt x="226" y="7"/>
                    <a:pt x="226" y="7"/>
                  </a:cubicBezTo>
                  <a:cubicBezTo>
                    <a:pt x="308" y="12"/>
                    <a:pt x="336" y="0"/>
                    <a:pt x="394" y="39"/>
                  </a:cubicBezTo>
                  <a:cubicBezTo>
                    <a:pt x="430" y="94"/>
                    <a:pt x="407" y="80"/>
                    <a:pt x="450" y="95"/>
                  </a:cubicBezTo>
                  <a:cubicBezTo>
                    <a:pt x="455" y="103"/>
                    <a:pt x="470" y="110"/>
                    <a:pt x="466" y="119"/>
                  </a:cubicBezTo>
                  <a:cubicBezTo>
                    <a:pt x="461" y="128"/>
                    <a:pt x="444" y="125"/>
                    <a:pt x="434" y="127"/>
                  </a:cubicBezTo>
                  <a:cubicBezTo>
                    <a:pt x="415" y="130"/>
                    <a:pt x="396" y="132"/>
                    <a:pt x="378" y="135"/>
                  </a:cubicBezTo>
                  <a:cubicBezTo>
                    <a:pt x="351" y="143"/>
                    <a:pt x="332" y="168"/>
                    <a:pt x="306" y="175"/>
                  </a:cubicBezTo>
                  <a:cubicBezTo>
                    <a:pt x="265" y="185"/>
                    <a:pt x="284" y="179"/>
                    <a:pt x="250" y="191"/>
                  </a:cubicBezTo>
                  <a:cubicBezTo>
                    <a:pt x="204" y="187"/>
                    <a:pt x="153" y="197"/>
                    <a:pt x="114" y="175"/>
                  </a:cubicBezTo>
                  <a:cubicBezTo>
                    <a:pt x="97" y="165"/>
                    <a:pt x="84" y="149"/>
                    <a:pt x="66" y="143"/>
                  </a:cubicBezTo>
                  <a:cubicBezTo>
                    <a:pt x="50" y="137"/>
                    <a:pt x="18" y="127"/>
                    <a:pt x="18" y="127"/>
                  </a:cubicBezTo>
                  <a:cubicBezTo>
                    <a:pt x="12" y="119"/>
                    <a:pt x="0" y="112"/>
                    <a:pt x="2" y="103"/>
                  </a:cubicBezTo>
                  <a:cubicBezTo>
                    <a:pt x="3" y="93"/>
                    <a:pt x="26" y="87"/>
                    <a:pt x="26" y="8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412" name="Oval 116"/>
            <p:cNvSpPr>
              <a:spLocks noChangeArrowheads="1"/>
            </p:cNvSpPr>
            <p:nvPr/>
          </p:nvSpPr>
          <p:spPr bwMode="auto">
            <a:xfrm rot="20158787">
              <a:off x="2509543" y="3223031"/>
              <a:ext cx="325438" cy="9048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n w="9525">
                  <a:solidFill>
                    <a:prstClr val="black"/>
                  </a:solidFill>
                </a:ln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95350" name="Line 54"/>
          <p:cNvSpPr>
            <a:spLocks noChangeShapeType="1"/>
          </p:cNvSpPr>
          <p:nvPr/>
        </p:nvSpPr>
        <p:spPr bwMode="auto">
          <a:xfrm>
            <a:off x="4525992" y="2924356"/>
            <a:ext cx="2507655" cy="4825"/>
          </a:xfrm>
          <a:prstGeom prst="line">
            <a:avLst/>
          </a:prstGeom>
          <a:noFill/>
          <a:ln w="57150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4" name="Oval 283"/>
          <p:cNvSpPr/>
          <p:nvPr/>
        </p:nvSpPr>
        <p:spPr>
          <a:xfrm>
            <a:off x="3259667" y="3268133"/>
            <a:ext cx="1608666" cy="575734"/>
          </a:xfrm>
          <a:prstGeom prst="ellipse">
            <a:avLst/>
          </a:prstGeom>
          <a:solidFill>
            <a:srgbClr val="FFCCCC">
              <a:alpha val="67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5" name="Oval 284"/>
          <p:cNvSpPr/>
          <p:nvPr/>
        </p:nvSpPr>
        <p:spPr>
          <a:xfrm>
            <a:off x="4953001" y="2777065"/>
            <a:ext cx="1608666" cy="575734"/>
          </a:xfrm>
          <a:prstGeom prst="ellipse">
            <a:avLst/>
          </a:prstGeom>
          <a:solidFill>
            <a:srgbClr val="FFCCCC">
              <a:alpha val="67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47" name="Text Box 12"/>
          <p:cNvSpPr txBox="1">
            <a:spLocks noChangeArrowheads="1"/>
          </p:cNvSpPr>
          <p:nvPr/>
        </p:nvSpPr>
        <p:spPr bwMode="auto">
          <a:xfrm>
            <a:off x="3615268" y="4146273"/>
            <a:ext cx="980267" cy="46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VEGF</a:t>
            </a:r>
          </a:p>
        </p:txBody>
      </p:sp>
      <p:sp>
        <p:nvSpPr>
          <p:cNvPr id="6151" name="Text Box 16"/>
          <p:cNvSpPr txBox="1">
            <a:spLocks noChangeArrowheads="1"/>
          </p:cNvSpPr>
          <p:nvPr/>
        </p:nvSpPr>
        <p:spPr bwMode="auto">
          <a:xfrm>
            <a:off x="1524001" y="6581002"/>
            <a:ext cx="27995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  <a:latin typeface="Calibri"/>
              </a:rPr>
              <a:t>Jeff Hollinger, 2006</a:t>
            </a: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6629400" y="4091812"/>
            <a:ext cx="1524000" cy="742950"/>
            <a:chOff x="3424" y="2824"/>
            <a:chExt cx="960" cy="468"/>
          </a:xfrm>
        </p:grpSpPr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3560" y="2824"/>
              <a:ext cx="192" cy="288"/>
              <a:chOff x="4512" y="3264"/>
              <a:chExt cx="192" cy="288"/>
            </a:xfrm>
          </p:grpSpPr>
          <p:sp>
            <p:nvSpPr>
              <p:cNvPr id="695315" name="AutoShape 19"/>
              <p:cNvSpPr>
                <a:spLocks noChangeArrowheads="1"/>
              </p:cNvSpPr>
              <p:nvPr/>
            </p:nvSpPr>
            <p:spPr bwMode="auto">
              <a:xfrm>
                <a:off x="4512" y="3264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5316" name="Oval 20"/>
              <p:cNvSpPr>
                <a:spLocks noChangeArrowheads="1"/>
              </p:cNvSpPr>
              <p:nvPr/>
            </p:nvSpPr>
            <p:spPr bwMode="auto">
              <a:xfrm>
                <a:off x="4563" y="3400"/>
                <a:ext cx="96" cy="135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21"/>
            <p:cNvGrpSpPr>
              <a:grpSpLocks/>
            </p:cNvGrpSpPr>
            <p:nvPr/>
          </p:nvGrpSpPr>
          <p:grpSpPr bwMode="auto">
            <a:xfrm>
              <a:off x="3752" y="2824"/>
              <a:ext cx="192" cy="288"/>
              <a:chOff x="4512" y="3264"/>
              <a:chExt cx="192" cy="288"/>
            </a:xfrm>
          </p:grpSpPr>
          <p:sp>
            <p:nvSpPr>
              <p:cNvPr id="695318" name="AutoShape 22"/>
              <p:cNvSpPr>
                <a:spLocks noChangeArrowheads="1"/>
              </p:cNvSpPr>
              <p:nvPr/>
            </p:nvSpPr>
            <p:spPr bwMode="auto">
              <a:xfrm>
                <a:off x="4512" y="3264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5319" name="Oval 23"/>
              <p:cNvSpPr>
                <a:spLocks noChangeArrowheads="1"/>
              </p:cNvSpPr>
              <p:nvPr/>
            </p:nvSpPr>
            <p:spPr bwMode="auto">
              <a:xfrm>
                <a:off x="4563" y="3400"/>
                <a:ext cx="96" cy="135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3944" y="2832"/>
              <a:ext cx="192" cy="288"/>
              <a:chOff x="4512" y="3264"/>
              <a:chExt cx="192" cy="288"/>
            </a:xfrm>
          </p:grpSpPr>
          <p:sp>
            <p:nvSpPr>
              <p:cNvPr id="695321" name="AutoShape 25"/>
              <p:cNvSpPr>
                <a:spLocks noChangeArrowheads="1"/>
              </p:cNvSpPr>
              <p:nvPr/>
            </p:nvSpPr>
            <p:spPr bwMode="auto">
              <a:xfrm>
                <a:off x="4512" y="3264"/>
                <a:ext cx="192" cy="288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5322" name="Oval 26"/>
              <p:cNvSpPr>
                <a:spLocks noChangeArrowheads="1"/>
              </p:cNvSpPr>
              <p:nvPr/>
            </p:nvSpPr>
            <p:spPr bwMode="auto">
              <a:xfrm>
                <a:off x="4563" y="3400"/>
                <a:ext cx="96" cy="135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402" name="Text Box 27"/>
            <p:cNvSpPr txBox="1">
              <a:spLocks noChangeArrowheads="1"/>
            </p:cNvSpPr>
            <p:nvPr/>
          </p:nvSpPr>
          <p:spPr bwMode="auto">
            <a:xfrm>
              <a:off x="3424" y="3080"/>
              <a:ext cx="96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 err="1">
                  <a:solidFill>
                    <a:prstClr val="black"/>
                  </a:solidFill>
                  <a:latin typeface="Calibri"/>
                </a:rPr>
                <a:t>osteoblasts</a:t>
              </a:r>
              <a:endParaRPr lang="en-US" sz="16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153" name="Text Box 28"/>
          <p:cNvSpPr txBox="1">
            <a:spLocks noChangeArrowheads="1"/>
          </p:cNvSpPr>
          <p:nvPr/>
        </p:nvSpPr>
        <p:spPr bwMode="auto">
          <a:xfrm>
            <a:off x="7369473" y="3436175"/>
            <a:ext cx="1752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  <a:latin typeface="Calibri"/>
              </a:rPr>
              <a:t>differentiation</a:t>
            </a:r>
          </a:p>
        </p:txBody>
      </p:sp>
      <p:sp>
        <p:nvSpPr>
          <p:cNvPr id="6148" name="Text Box 13"/>
          <p:cNvSpPr txBox="1">
            <a:spLocks noChangeArrowheads="1"/>
          </p:cNvSpPr>
          <p:nvPr/>
        </p:nvSpPr>
        <p:spPr bwMode="auto">
          <a:xfrm>
            <a:off x="3191972" y="2376023"/>
            <a:ext cx="2133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PDGF</a:t>
            </a:r>
          </a:p>
        </p:txBody>
      </p:sp>
      <p:sp>
        <p:nvSpPr>
          <p:cNvPr id="695327" name="AutoShape 31"/>
          <p:cNvSpPr>
            <a:spLocks noChangeArrowheads="1"/>
          </p:cNvSpPr>
          <p:nvPr/>
        </p:nvSpPr>
        <p:spPr bwMode="auto">
          <a:xfrm rot="-3235606">
            <a:off x="4041980" y="1762382"/>
            <a:ext cx="909644" cy="609600"/>
          </a:xfrm>
          <a:prstGeom prst="leftArrow">
            <a:avLst>
              <a:gd name="adj1" fmla="val 39725"/>
              <a:gd name="adj2" fmla="val 80766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67" name="Text Box 52"/>
          <p:cNvSpPr txBox="1">
            <a:spLocks noChangeArrowheads="1"/>
          </p:cNvSpPr>
          <p:nvPr/>
        </p:nvSpPr>
        <p:spPr bwMode="auto">
          <a:xfrm>
            <a:off x="4902200" y="3005355"/>
            <a:ext cx="167640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  <a:latin typeface="Calibri"/>
              </a:rPr>
              <a:t>proliferation</a:t>
            </a:r>
          </a:p>
        </p:txBody>
      </p:sp>
      <p:sp>
        <p:nvSpPr>
          <p:cNvPr id="695351" name="Text Box 55"/>
          <p:cNvSpPr txBox="1">
            <a:spLocks noChangeArrowheads="1"/>
          </p:cNvSpPr>
          <p:nvPr/>
        </p:nvSpPr>
        <p:spPr bwMode="auto">
          <a:xfrm>
            <a:off x="1524000" y="34427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prstClr val="black"/>
                </a:solidFill>
                <a:latin typeface="Calibri"/>
              </a:rPr>
              <a:t>PDGF triggers the bone healing cascade</a:t>
            </a:r>
            <a:endParaRPr lang="en-US" sz="3600" b="1" dirty="0">
              <a:solidFill>
                <a:srgbClr val="1F1DC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</a:endParaRPr>
          </a:p>
        </p:txBody>
      </p:sp>
      <p:grpSp>
        <p:nvGrpSpPr>
          <p:cNvPr id="8" name="Group 56"/>
          <p:cNvGrpSpPr>
            <a:grpSpLocks/>
          </p:cNvGrpSpPr>
          <p:nvPr/>
        </p:nvGrpSpPr>
        <p:grpSpPr bwMode="auto">
          <a:xfrm>
            <a:off x="8491541" y="4001327"/>
            <a:ext cx="1719263" cy="808038"/>
            <a:chOff x="4629" y="2895"/>
            <a:chExt cx="1083" cy="509"/>
          </a:xfrm>
        </p:grpSpPr>
        <p:sp>
          <p:nvSpPr>
            <p:cNvPr id="695353" name="Oval 57"/>
            <p:cNvSpPr>
              <a:spLocks noChangeArrowheads="1"/>
            </p:cNvSpPr>
            <p:nvPr/>
          </p:nvSpPr>
          <p:spPr bwMode="auto">
            <a:xfrm>
              <a:off x="4629" y="2895"/>
              <a:ext cx="288" cy="16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354" name="Oval 58"/>
            <p:cNvSpPr>
              <a:spLocks noChangeArrowheads="1"/>
            </p:cNvSpPr>
            <p:nvPr/>
          </p:nvSpPr>
          <p:spPr bwMode="auto">
            <a:xfrm>
              <a:off x="4757" y="2930"/>
              <a:ext cx="96" cy="96"/>
            </a:xfrm>
            <a:prstGeom prst="ellipse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355" name="Oval 59"/>
            <p:cNvSpPr>
              <a:spLocks noChangeArrowheads="1"/>
            </p:cNvSpPr>
            <p:nvPr/>
          </p:nvSpPr>
          <p:spPr bwMode="auto">
            <a:xfrm>
              <a:off x="4924" y="3062"/>
              <a:ext cx="288" cy="16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356" name="Oval 60"/>
            <p:cNvSpPr>
              <a:spLocks noChangeArrowheads="1"/>
            </p:cNvSpPr>
            <p:nvPr/>
          </p:nvSpPr>
          <p:spPr bwMode="auto">
            <a:xfrm>
              <a:off x="5052" y="3102"/>
              <a:ext cx="96" cy="96"/>
            </a:xfrm>
            <a:prstGeom prst="ellipse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357" name="Oval 61"/>
            <p:cNvSpPr>
              <a:spLocks noChangeArrowheads="1"/>
            </p:cNvSpPr>
            <p:nvPr/>
          </p:nvSpPr>
          <p:spPr bwMode="auto">
            <a:xfrm>
              <a:off x="5184" y="2904"/>
              <a:ext cx="288" cy="16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358" name="Oval 62"/>
            <p:cNvSpPr>
              <a:spLocks noChangeArrowheads="1"/>
            </p:cNvSpPr>
            <p:nvPr/>
          </p:nvSpPr>
          <p:spPr bwMode="auto">
            <a:xfrm>
              <a:off x="5312" y="2944"/>
              <a:ext cx="96" cy="96"/>
            </a:xfrm>
            <a:prstGeom prst="ellipse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88" name="Text Box 63"/>
            <p:cNvSpPr txBox="1">
              <a:spLocks noChangeArrowheads="1"/>
            </p:cNvSpPr>
            <p:nvPr/>
          </p:nvSpPr>
          <p:spPr bwMode="auto">
            <a:xfrm>
              <a:off x="4656" y="3192"/>
              <a:ext cx="10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 err="1">
                  <a:solidFill>
                    <a:prstClr val="black"/>
                  </a:solidFill>
                  <a:latin typeface="Calibri"/>
                </a:rPr>
                <a:t>chondrocytes</a:t>
              </a:r>
              <a:endParaRPr lang="en-US" sz="16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265"/>
          <p:cNvGrpSpPr/>
          <p:nvPr/>
        </p:nvGrpSpPr>
        <p:grpSpPr>
          <a:xfrm>
            <a:off x="4639772" y="1000664"/>
            <a:ext cx="1320800" cy="923386"/>
            <a:chOff x="2133600" y="1000664"/>
            <a:chExt cx="1320800" cy="923386"/>
          </a:xfrm>
        </p:grpSpPr>
        <p:sp>
          <p:nvSpPr>
            <p:cNvPr id="695328" name="AutoShape 32"/>
            <p:cNvSpPr>
              <a:spLocks noChangeArrowheads="1"/>
            </p:cNvSpPr>
            <p:nvPr/>
          </p:nvSpPr>
          <p:spPr bwMode="auto">
            <a:xfrm>
              <a:off x="2133600" y="1028700"/>
              <a:ext cx="609600" cy="495300"/>
            </a:xfrm>
            <a:prstGeom prst="irregularSeal1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329" name="AutoShape 33"/>
            <p:cNvSpPr>
              <a:spLocks noChangeArrowheads="1"/>
            </p:cNvSpPr>
            <p:nvPr/>
          </p:nvSpPr>
          <p:spPr bwMode="auto">
            <a:xfrm>
              <a:off x="2286000" y="1181100"/>
              <a:ext cx="609600" cy="495300"/>
            </a:xfrm>
            <a:prstGeom prst="irregularSeal1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330" name="AutoShape 34"/>
            <p:cNvSpPr>
              <a:spLocks noChangeArrowheads="1"/>
            </p:cNvSpPr>
            <p:nvPr/>
          </p:nvSpPr>
          <p:spPr bwMode="auto">
            <a:xfrm>
              <a:off x="2540000" y="1000664"/>
              <a:ext cx="609600" cy="563024"/>
            </a:xfrm>
            <a:prstGeom prst="irregularSeal1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331" name="AutoShape 35"/>
            <p:cNvSpPr>
              <a:spLocks noChangeArrowheads="1"/>
            </p:cNvSpPr>
            <p:nvPr/>
          </p:nvSpPr>
          <p:spPr bwMode="auto">
            <a:xfrm>
              <a:off x="2370138" y="1428750"/>
              <a:ext cx="609600" cy="495300"/>
            </a:xfrm>
            <a:prstGeom prst="irregularSeal1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332" name="AutoShape 36"/>
            <p:cNvSpPr>
              <a:spLocks noChangeArrowheads="1"/>
            </p:cNvSpPr>
            <p:nvPr/>
          </p:nvSpPr>
          <p:spPr bwMode="auto">
            <a:xfrm>
              <a:off x="2844800" y="1276350"/>
              <a:ext cx="609600" cy="495300"/>
            </a:xfrm>
            <a:prstGeom prst="irregularSeal1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0" name="Group 64"/>
            <p:cNvGrpSpPr>
              <a:grpSpLocks/>
            </p:cNvGrpSpPr>
            <p:nvPr/>
          </p:nvGrpSpPr>
          <p:grpSpPr bwMode="auto">
            <a:xfrm>
              <a:off x="2209800" y="1143000"/>
              <a:ext cx="304800" cy="304800"/>
              <a:chOff x="432" y="1152"/>
              <a:chExt cx="192" cy="192"/>
            </a:xfrm>
          </p:grpSpPr>
          <p:grpSp>
            <p:nvGrpSpPr>
              <p:cNvPr id="11" name="Group 65"/>
              <p:cNvGrpSpPr>
                <a:grpSpLocks/>
              </p:cNvGrpSpPr>
              <p:nvPr/>
            </p:nvGrpSpPr>
            <p:grpSpPr bwMode="auto">
              <a:xfrm>
                <a:off x="480" y="1152"/>
                <a:ext cx="144" cy="144"/>
                <a:chOff x="480" y="1152"/>
                <a:chExt cx="144" cy="144"/>
              </a:xfrm>
            </p:grpSpPr>
            <p:sp>
              <p:nvSpPr>
                <p:cNvPr id="695362" name="Oval 66"/>
                <p:cNvSpPr>
                  <a:spLocks noChangeArrowheads="1"/>
                </p:cNvSpPr>
                <p:nvPr/>
              </p:nvSpPr>
              <p:spPr bwMode="auto">
                <a:xfrm>
                  <a:off x="480" y="1152"/>
                  <a:ext cx="48" cy="48"/>
                </a:xfrm>
                <a:prstGeom prst="ellipse">
                  <a:avLst/>
                </a:prstGeom>
                <a:solidFill>
                  <a:srgbClr val="E4392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5363" name="Oval 67"/>
                <p:cNvSpPr>
                  <a:spLocks noChangeArrowheads="1"/>
                </p:cNvSpPr>
                <p:nvPr/>
              </p:nvSpPr>
              <p:spPr bwMode="auto">
                <a:xfrm>
                  <a:off x="576" y="1248"/>
                  <a:ext cx="48" cy="48"/>
                </a:xfrm>
                <a:prstGeom prst="ellipse">
                  <a:avLst/>
                </a:prstGeom>
                <a:solidFill>
                  <a:srgbClr val="E4392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5364" name="Oval 68"/>
                <p:cNvSpPr>
                  <a:spLocks noChangeArrowheads="1"/>
                </p:cNvSpPr>
                <p:nvPr/>
              </p:nvSpPr>
              <p:spPr bwMode="auto">
                <a:xfrm>
                  <a:off x="576" y="1168"/>
                  <a:ext cx="48" cy="48"/>
                </a:xfrm>
                <a:prstGeom prst="ellipse">
                  <a:avLst/>
                </a:prstGeom>
                <a:solidFill>
                  <a:srgbClr val="E4392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" name="Group 69"/>
              <p:cNvGrpSpPr>
                <a:grpSpLocks/>
              </p:cNvGrpSpPr>
              <p:nvPr/>
            </p:nvGrpSpPr>
            <p:grpSpPr bwMode="auto">
              <a:xfrm>
                <a:off x="432" y="1200"/>
                <a:ext cx="144" cy="144"/>
                <a:chOff x="480" y="1152"/>
                <a:chExt cx="144" cy="144"/>
              </a:xfrm>
            </p:grpSpPr>
            <p:sp>
              <p:nvSpPr>
                <p:cNvPr id="695366" name="Oval 70"/>
                <p:cNvSpPr>
                  <a:spLocks noChangeArrowheads="1"/>
                </p:cNvSpPr>
                <p:nvPr/>
              </p:nvSpPr>
              <p:spPr bwMode="auto">
                <a:xfrm>
                  <a:off x="480" y="1152"/>
                  <a:ext cx="48" cy="48"/>
                </a:xfrm>
                <a:prstGeom prst="ellipse">
                  <a:avLst/>
                </a:prstGeom>
                <a:solidFill>
                  <a:srgbClr val="E4392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5367" name="Oval 71"/>
                <p:cNvSpPr>
                  <a:spLocks noChangeArrowheads="1"/>
                </p:cNvSpPr>
                <p:nvPr/>
              </p:nvSpPr>
              <p:spPr bwMode="auto">
                <a:xfrm>
                  <a:off x="576" y="1248"/>
                  <a:ext cx="48" cy="48"/>
                </a:xfrm>
                <a:prstGeom prst="ellipse">
                  <a:avLst/>
                </a:prstGeom>
                <a:solidFill>
                  <a:srgbClr val="E4392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5368" name="Oval 72"/>
                <p:cNvSpPr>
                  <a:spLocks noChangeArrowheads="1"/>
                </p:cNvSpPr>
                <p:nvPr/>
              </p:nvSpPr>
              <p:spPr bwMode="auto">
                <a:xfrm>
                  <a:off x="576" y="1168"/>
                  <a:ext cx="48" cy="48"/>
                </a:xfrm>
                <a:prstGeom prst="ellipse">
                  <a:avLst/>
                </a:prstGeom>
                <a:solidFill>
                  <a:srgbClr val="E4392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3" name="Group 73"/>
            <p:cNvGrpSpPr>
              <a:grpSpLocks/>
            </p:cNvGrpSpPr>
            <p:nvPr/>
          </p:nvGrpSpPr>
          <p:grpSpPr bwMode="auto">
            <a:xfrm>
              <a:off x="2667000" y="1143000"/>
              <a:ext cx="304800" cy="304800"/>
              <a:chOff x="432" y="1152"/>
              <a:chExt cx="192" cy="192"/>
            </a:xfrm>
          </p:grpSpPr>
          <p:grpSp>
            <p:nvGrpSpPr>
              <p:cNvPr id="14" name="Group 74"/>
              <p:cNvGrpSpPr>
                <a:grpSpLocks/>
              </p:cNvGrpSpPr>
              <p:nvPr/>
            </p:nvGrpSpPr>
            <p:grpSpPr bwMode="auto">
              <a:xfrm>
                <a:off x="480" y="1152"/>
                <a:ext cx="144" cy="144"/>
                <a:chOff x="480" y="1152"/>
                <a:chExt cx="144" cy="144"/>
              </a:xfrm>
            </p:grpSpPr>
            <p:sp>
              <p:nvSpPr>
                <p:cNvPr id="695371" name="Oval 75"/>
                <p:cNvSpPr>
                  <a:spLocks noChangeArrowheads="1"/>
                </p:cNvSpPr>
                <p:nvPr/>
              </p:nvSpPr>
              <p:spPr bwMode="auto">
                <a:xfrm>
                  <a:off x="480" y="1152"/>
                  <a:ext cx="48" cy="48"/>
                </a:xfrm>
                <a:prstGeom prst="ellipse">
                  <a:avLst/>
                </a:prstGeom>
                <a:solidFill>
                  <a:srgbClr val="E4392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5372" name="Oval 76"/>
                <p:cNvSpPr>
                  <a:spLocks noChangeArrowheads="1"/>
                </p:cNvSpPr>
                <p:nvPr/>
              </p:nvSpPr>
              <p:spPr bwMode="auto">
                <a:xfrm>
                  <a:off x="576" y="1248"/>
                  <a:ext cx="48" cy="48"/>
                </a:xfrm>
                <a:prstGeom prst="ellipse">
                  <a:avLst/>
                </a:prstGeom>
                <a:solidFill>
                  <a:srgbClr val="E4392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5373" name="Oval 77"/>
                <p:cNvSpPr>
                  <a:spLocks noChangeArrowheads="1"/>
                </p:cNvSpPr>
                <p:nvPr/>
              </p:nvSpPr>
              <p:spPr bwMode="auto">
                <a:xfrm>
                  <a:off x="576" y="1168"/>
                  <a:ext cx="48" cy="48"/>
                </a:xfrm>
                <a:prstGeom prst="ellipse">
                  <a:avLst/>
                </a:prstGeom>
                <a:solidFill>
                  <a:srgbClr val="E4392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5" name="Group 78"/>
              <p:cNvGrpSpPr>
                <a:grpSpLocks/>
              </p:cNvGrpSpPr>
              <p:nvPr/>
            </p:nvGrpSpPr>
            <p:grpSpPr bwMode="auto">
              <a:xfrm>
                <a:off x="432" y="1200"/>
                <a:ext cx="144" cy="144"/>
                <a:chOff x="480" y="1152"/>
                <a:chExt cx="144" cy="144"/>
              </a:xfrm>
            </p:grpSpPr>
            <p:sp>
              <p:nvSpPr>
                <p:cNvPr id="695375" name="Oval 79"/>
                <p:cNvSpPr>
                  <a:spLocks noChangeArrowheads="1"/>
                </p:cNvSpPr>
                <p:nvPr/>
              </p:nvSpPr>
              <p:spPr bwMode="auto">
                <a:xfrm>
                  <a:off x="480" y="1152"/>
                  <a:ext cx="48" cy="48"/>
                </a:xfrm>
                <a:prstGeom prst="ellipse">
                  <a:avLst/>
                </a:prstGeom>
                <a:solidFill>
                  <a:srgbClr val="E4392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5376" name="Oval 80"/>
                <p:cNvSpPr>
                  <a:spLocks noChangeArrowheads="1"/>
                </p:cNvSpPr>
                <p:nvPr/>
              </p:nvSpPr>
              <p:spPr bwMode="auto">
                <a:xfrm>
                  <a:off x="576" y="1248"/>
                  <a:ext cx="48" cy="48"/>
                </a:xfrm>
                <a:prstGeom prst="ellipse">
                  <a:avLst/>
                </a:prstGeom>
                <a:solidFill>
                  <a:srgbClr val="E4392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5377" name="Oval 81"/>
                <p:cNvSpPr>
                  <a:spLocks noChangeArrowheads="1"/>
                </p:cNvSpPr>
                <p:nvPr/>
              </p:nvSpPr>
              <p:spPr bwMode="auto">
                <a:xfrm>
                  <a:off x="576" y="1168"/>
                  <a:ext cx="48" cy="48"/>
                </a:xfrm>
                <a:prstGeom prst="ellipse">
                  <a:avLst/>
                </a:prstGeom>
                <a:solidFill>
                  <a:srgbClr val="E4392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6" name="Group 82"/>
            <p:cNvGrpSpPr>
              <a:grpSpLocks/>
            </p:cNvGrpSpPr>
            <p:nvPr/>
          </p:nvGrpSpPr>
          <p:grpSpPr bwMode="auto">
            <a:xfrm>
              <a:off x="2971800" y="1295400"/>
              <a:ext cx="304800" cy="304800"/>
              <a:chOff x="432" y="1152"/>
              <a:chExt cx="192" cy="192"/>
            </a:xfrm>
          </p:grpSpPr>
          <p:grpSp>
            <p:nvGrpSpPr>
              <p:cNvPr id="17" name="Group 83"/>
              <p:cNvGrpSpPr>
                <a:grpSpLocks/>
              </p:cNvGrpSpPr>
              <p:nvPr/>
            </p:nvGrpSpPr>
            <p:grpSpPr bwMode="auto">
              <a:xfrm>
                <a:off x="480" y="1152"/>
                <a:ext cx="144" cy="144"/>
                <a:chOff x="480" y="1152"/>
                <a:chExt cx="144" cy="144"/>
              </a:xfrm>
            </p:grpSpPr>
            <p:sp>
              <p:nvSpPr>
                <p:cNvPr id="695380" name="Oval 84"/>
                <p:cNvSpPr>
                  <a:spLocks noChangeArrowheads="1"/>
                </p:cNvSpPr>
                <p:nvPr/>
              </p:nvSpPr>
              <p:spPr bwMode="auto">
                <a:xfrm>
                  <a:off x="480" y="1152"/>
                  <a:ext cx="48" cy="48"/>
                </a:xfrm>
                <a:prstGeom prst="ellipse">
                  <a:avLst/>
                </a:prstGeom>
                <a:solidFill>
                  <a:srgbClr val="E4392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5381" name="Oval 85"/>
                <p:cNvSpPr>
                  <a:spLocks noChangeArrowheads="1"/>
                </p:cNvSpPr>
                <p:nvPr/>
              </p:nvSpPr>
              <p:spPr bwMode="auto">
                <a:xfrm>
                  <a:off x="576" y="1248"/>
                  <a:ext cx="48" cy="48"/>
                </a:xfrm>
                <a:prstGeom prst="ellipse">
                  <a:avLst/>
                </a:prstGeom>
                <a:solidFill>
                  <a:srgbClr val="E4392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5382" name="Oval 86"/>
                <p:cNvSpPr>
                  <a:spLocks noChangeArrowheads="1"/>
                </p:cNvSpPr>
                <p:nvPr/>
              </p:nvSpPr>
              <p:spPr bwMode="auto">
                <a:xfrm>
                  <a:off x="576" y="1168"/>
                  <a:ext cx="48" cy="48"/>
                </a:xfrm>
                <a:prstGeom prst="ellipse">
                  <a:avLst/>
                </a:prstGeom>
                <a:solidFill>
                  <a:srgbClr val="E4392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8" name="Group 87"/>
              <p:cNvGrpSpPr>
                <a:grpSpLocks/>
              </p:cNvGrpSpPr>
              <p:nvPr/>
            </p:nvGrpSpPr>
            <p:grpSpPr bwMode="auto">
              <a:xfrm>
                <a:off x="432" y="1200"/>
                <a:ext cx="144" cy="144"/>
                <a:chOff x="480" y="1152"/>
                <a:chExt cx="144" cy="144"/>
              </a:xfrm>
            </p:grpSpPr>
            <p:sp>
              <p:nvSpPr>
                <p:cNvPr id="695384" name="Oval 88"/>
                <p:cNvSpPr>
                  <a:spLocks noChangeArrowheads="1"/>
                </p:cNvSpPr>
                <p:nvPr/>
              </p:nvSpPr>
              <p:spPr bwMode="auto">
                <a:xfrm>
                  <a:off x="480" y="1152"/>
                  <a:ext cx="48" cy="48"/>
                </a:xfrm>
                <a:prstGeom prst="ellipse">
                  <a:avLst/>
                </a:prstGeom>
                <a:solidFill>
                  <a:srgbClr val="E4392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5385" name="Oval 89"/>
                <p:cNvSpPr>
                  <a:spLocks noChangeArrowheads="1"/>
                </p:cNvSpPr>
                <p:nvPr/>
              </p:nvSpPr>
              <p:spPr bwMode="auto">
                <a:xfrm>
                  <a:off x="576" y="1248"/>
                  <a:ext cx="48" cy="48"/>
                </a:xfrm>
                <a:prstGeom prst="ellipse">
                  <a:avLst/>
                </a:prstGeom>
                <a:solidFill>
                  <a:srgbClr val="E4392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5386" name="Oval 90"/>
                <p:cNvSpPr>
                  <a:spLocks noChangeArrowheads="1"/>
                </p:cNvSpPr>
                <p:nvPr/>
              </p:nvSpPr>
              <p:spPr bwMode="auto">
                <a:xfrm>
                  <a:off x="576" y="1168"/>
                  <a:ext cx="48" cy="48"/>
                </a:xfrm>
                <a:prstGeom prst="ellipse">
                  <a:avLst/>
                </a:prstGeom>
                <a:solidFill>
                  <a:srgbClr val="E4392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9" name="Group 91"/>
            <p:cNvGrpSpPr>
              <a:grpSpLocks/>
            </p:cNvGrpSpPr>
            <p:nvPr/>
          </p:nvGrpSpPr>
          <p:grpSpPr bwMode="auto">
            <a:xfrm>
              <a:off x="2438400" y="1524000"/>
              <a:ext cx="304800" cy="304800"/>
              <a:chOff x="432" y="1152"/>
              <a:chExt cx="192" cy="192"/>
            </a:xfrm>
          </p:grpSpPr>
          <p:grpSp>
            <p:nvGrpSpPr>
              <p:cNvPr id="20" name="Group 92"/>
              <p:cNvGrpSpPr>
                <a:grpSpLocks/>
              </p:cNvGrpSpPr>
              <p:nvPr/>
            </p:nvGrpSpPr>
            <p:grpSpPr bwMode="auto">
              <a:xfrm>
                <a:off x="480" y="1152"/>
                <a:ext cx="144" cy="144"/>
                <a:chOff x="480" y="1152"/>
                <a:chExt cx="144" cy="144"/>
              </a:xfrm>
            </p:grpSpPr>
            <p:sp>
              <p:nvSpPr>
                <p:cNvPr id="695389" name="Oval 93"/>
                <p:cNvSpPr>
                  <a:spLocks noChangeArrowheads="1"/>
                </p:cNvSpPr>
                <p:nvPr/>
              </p:nvSpPr>
              <p:spPr bwMode="auto">
                <a:xfrm>
                  <a:off x="480" y="1152"/>
                  <a:ext cx="48" cy="48"/>
                </a:xfrm>
                <a:prstGeom prst="ellipse">
                  <a:avLst/>
                </a:prstGeom>
                <a:solidFill>
                  <a:srgbClr val="E4392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5390" name="Oval 94"/>
                <p:cNvSpPr>
                  <a:spLocks noChangeArrowheads="1"/>
                </p:cNvSpPr>
                <p:nvPr/>
              </p:nvSpPr>
              <p:spPr bwMode="auto">
                <a:xfrm>
                  <a:off x="576" y="1248"/>
                  <a:ext cx="48" cy="48"/>
                </a:xfrm>
                <a:prstGeom prst="ellipse">
                  <a:avLst/>
                </a:prstGeom>
                <a:solidFill>
                  <a:srgbClr val="E4392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5391" name="Oval 95"/>
                <p:cNvSpPr>
                  <a:spLocks noChangeArrowheads="1"/>
                </p:cNvSpPr>
                <p:nvPr/>
              </p:nvSpPr>
              <p:spPr bwMode="auto">
                <a:xfrm>
                  <a:off x="576" y="1168"/>
                  <a:ext cx="48" cy="48"/>
                </a:xfrm>
                <a:prstGeom prst="ellipse">
                  <a:avLst/>
                </a:prstGeom>
                <a:solidFill>
                  <a:srgbClr val="E4392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1" name="Group 96"/>
              <p:cNvGrpSpPr>
                <a:grpSpLocks/>
              </p:cNvGrpSpPr>
              <p:nvPr/>
            </p:nvGrpSpPr>
            <p:grpSpPr bwMode="auto">
              <a:xfrm>
                <a:off x="432" y="1200"/>
                <a:ext cx="144" cy="144"/>
                <a:chOff x="480" y="1152"/>
                <a:chExt cx="144" cy="144"/>
              </a:xfrm>
            </p:grpSpPr>
            <p:sp>
              <p:nvSpPr>
                <p:cNvPr id="695393" name="Oval 97"/>
                <p:cNvSpPr>
                  <a:spLocks noChangeArrowheads="1"/>
                </p:cNvSpPr>
                <p:nvPr/>
              </p:nvSpPr>
              <p:spPr bwMode="auto">
                <a:xfrm>
                  <a:off x="480" y="1152"/>
                  <a:ext cx="48" cy="48"/>
                </a:xfrm>
                <a:prstGeom prst="ellipse">
                  <a:avLst/>
                </a:prstGeom>
                <a:solidFill>
                  <a:srgbClr val="E4392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5394" name="Oval 98"/>
                <p:cNvSpPr>
                  <a:spLocks noChangeArrowheads="1"/>
                </p:cNvSpPr>
                <p:nvPr/>
              </p:nvSpPr>
              <p:spPr bwMode="auto">
                <a:xfrm>
                  <a:off x="576" y="1248"/>
                  <a:ext cx="48" cy="48"/>
                </a:xfrm>
                <a:prstGeom prst="ellipse">
                  <a:avLst/>
                </a:prstGeom>
                <a:solidFill>
                  <a:srgbClr val="E4392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5395" name="Oval 99"/>
                <p:cNvSpPr>
                  <a:spLocks noChangeArrowheads="1"/>
                </p:cNvSpPr>
                <p:nvPr/>
              </p:nvSpPr>
              <p:spPr bwMode="auto">
                <a:xfrm>
                  <a:off x="576" y="1168"/>
                  <a:ext cx="48" cy="48"/>
                </a:xfrm>
                <a:prstGeom prst="ellipse">
                  <a:avLst/>
                </a:prstGeom>
                <a:solidFill>
                  <a:srgbClr val="E4392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sp>
        <p:nvSpPr>
          <p:cNvPr id="6348" name="Text Box 104"/>
          <p:cNvSpPr txBox="1">
            <a:spLocks noChangeArrowheads="1"/>
          </p:cNvSpPr>
          <p:nvPr/>
        </p:nvSpPr>
        <p:spPr bwMode="auto">
          <a:xfrm>
            <a:off x="7996787" y="233551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BMPs</a:t>
            </a:r>
          </a:p>
        </p:txBody>
      </p:sp>
      <p:sp>
        <p:nvSpPr>
          <p:cNvPr id="695401" name="Line 105"/>
          <p:cNvSpPr>
            <a:spLocks noChangeShapeType="1"/>
          </p:cNvSpPr>
          <p:nvPr/>
        </p:nvSpPr>
        <p:spPr bwMode="auto">
          <a:xfrm flipH="1">
            <a:off x="7173933" y="3053587"/>
            <a:ext cx="503238" cy="1035050"/>
          </a:xfrm>
          <a:prstGeom prst="line">
            <a:avLst/>
          </a:prstGeom>
          <a:noFill/>
          <a:ln w="57150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5403" name="Line 107"/>
          <p:cNvSpPr>
            <a:spLocks noChangeShapeType="1"/>
          </p:cNvSpPr>
          <p:nvPr/>
        </p:nvSpPr>
        <p:spPr bwMode="auto">
          <a:xfrm>
            <a:off x="8831451" y="3107410"/>
            <a:ext cx="447696" cy="1110906"/>
          </a:xfrm>
          <a:prstGeom prst="line">
            <a:avLst/>
          </a:prstGeom>
          <a:noFill/>
          <a:ln w="57150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2" name="Group 273"/>
          <p:cNvGrpSpPr/>
          <p:nvPr/>
        </p:nvGrpSpPr>
        <p:grpSpPr>
          <a:xfrm>
            <a:off x="7087891" y="2642460"/>
            <a:ext cx="1438220" cy="391894"/>
            <a:chOff x="5563891" y="2642460"/>
            <a:chExt cx="1438220" cy="391894"/>
          </a:xfrm>
        </p:grpSpPr>
        <p:sp>
          <p:nvSpPr>
            <p:cNvPr id="695335" name="Freeform 39" descr="Dotted diamond"/>
            <p:cNvSpPr>
              <a:spLocks/>
            </p:cNvSpPr>
            <p:nvPr/>
          </p:nvSpPr>
          <p:spPr bwMode="auto">
            <a:xfrm>
              <a:off x="5748981" y="2642460"/>
              <a:ext cx="825366" cy="231841"/>
            </a:xfrm>
            <a:custGeom>
              <a:avLst/>
              <a:gdLst/>
              <a:ahLst/>
              <a:cxnLst>
                <a:cxn ang="0">
                  <a:pos x="26" y="87"/>
                </a:cxn>
                <a:cxn ang="0">
                  <a:pos x="154" y="31"/>
                </a:cxn>
                <a:cxn ang="0">
                  <a:pos x="202" y="15"/>
                </a:cxn>
                <a:cxn ang="0">
                  <a:pos x="226" y="7"/>
                </a:cxn>
                <a:cxn ang="0">
                  <a:pos x="394" y="39"/>
                </a:cxn>
                <a:cxn ang="0">
                  <a:pos x="450" y="95"/>
                </a:cxn>
                <a:cxn ang="0">
                  <a:pos x="466" y="119"/>
                </a:cxn>
                <a:cxn ang="0">
                  <a:pos x="434" y="127"/>
                </a:cxn>
                <a:cxn ang="0">
                  <a:pos x="378" y="135"/>
                </a:cxn>
                <a:cxn ang="0">
                  <a:pos x="306" y="175"/>
                </a:cxn>
                <a:cxn ang="0">
                  <a:pos x="250" y="191"/>
                </a:cxn>
                <a:cxn ang="0">
                  <a:pos x="114" y="175"/>
                </a:cxn>
                <a:cxn ang="0">
                  <a:pos x="66" y="143"/>
                </a:cxn>
                <a:cxn ang="0">
                  <a:pos x="18" y="127"/>
                </a:cxn>
                <a:cxn ang="0">
                  <a:pos x="2" y="103"/>
                </a:cxn>
                <a:cxn ang="0">
                  <a:pos x="26" y="87"/>
                </a:cxn>
              </a:cxnLst>
              <a:rect l="0" t="0" r="r" b="b"/>
              <a:pathLst>
                <a:path w="470" h="197">
                  <a:moveTo>
                    <a:pt x="26" y="87"/>
                  </a:moveTo>
                  <a:cubicBezTo>
                    <a:pt x="72" y="75"/>
                    <a:pt x="107" y="46"/>
                    <a:pt x="154" y="31"/>
                  </a:cubicBezTo>
                  <a:cubicBezTo>
                    <a:pt x="170" y="25"/>
                    <a:pt x="186" y="20"/>
                    <a:pt x="202" y="15"/>
                  </a:cubicBezTo>
                  <a:cubicBezTo>
                    <a:pt x="210" y="12"/>
                    <a:pt x="226" y="7"/>
                    <a:pt x="226" y="7"/>
                  </a:cubicBezTo>
                  <a:cubicBezTo>
                    <a:pt x="308" y="12"/>
                    <a:pt x="336" y="0"/>
                    <a:pt x="394" y="39"/>
                  </a:cubicBezTo>
                  <a:cubicBezTo>
                    <a:pt x="430" y="94"/>
                    <a:pt x="407" y="80"/>
                    <a:pt x="450" y="95"/>
                  </a:cubicBezTo>
                  <a:cubicBezTo>
                    <a:pt x="455" y="103"/>
                    <a:pt x="470" y="110"/>
                    <a:pt x="466" y="119"/>
                  </a:cubicBezTo>
                  <a:cubicBezTo>
                    <a:pt x="461" y="128"/>
                    <a:pt x="444" y="125"/>
                    <a:pt x="434" y="127"/>
                  </a:cubicBezTo>
                  <a:cubicBezTo>
                    <a:pt x="415" y="130"/>
                    <a:pt x="396" y="132"/>
                    <a:pt x="378" y="135"/>
                  </a:cubicBezTo>
                  <a:cubicBezTo>
                    <a:pt x="351" y="143"/>
                    <a:pt x="332" y="168"/>
                    <a:pt x="306" y="175"/>
                  </a:cubicBezTo>
                  <a:cubicBezTo>
                    <a:pt x="265" y="185"/>
                    <a:pt x="284" y="179"/>
                    <a:pt x="250" y="191"/>
                  </a:cubicBezTo>
                  <a:cubicBezTo>
                    <a:pt x="204" y="187"/>
                    <a:pt x="153" y="197"/>
                    <a:pt x="114" y="175"/>
                  </a:cubicBezTo>
                  <a:cubicBezTo>
                    <a:pt x="97" y="165"/>
                    <a:pt x="84" y="149"/>
                    <a:pt x="66" y="143"/>
                  </a:cubicBezTo>
                  <a:cubicBezTo>
                    <a:pt x="50" y="137"/>
                    <a:pt x="18" y="127"/>
                    <a:pt x="18" y="127"/>
                  </a:cubicBezTo>
                  <a:cubicBezTo>
                    <a:pt x="12" y="119"/>
                    <a:pt x="0" y="112"/>
                    <a:pt x="2" y="103"/>
                  </a:cubicBezTo>
                  <a:cubicBezTo>
                    <a:pt x="3" y="93"/>
                    <a:pt x="26" y="87"/>
                    <a:pt x="26" y="8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336" name="Oval 40"/>
            <p:cNvSpPr>
              <a:spLocks noChangeArrowheads="1"/>
            </p:cNvSpPr>
            <p:nvPr/>
          </p:nvSpPr>
          <p:spPr bwMode="auto">
            <a:xfrm>
              <a:off x="5935442" y="2735432"/>
              <a:ext cx="281063" cy="6708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338" name="Freeform 42" descr="Dotted diamond"/>
            <p:cNvSpPr>
              <a:spLocks/>
            </p:cNvSpPr>
            <p:nvPr/>
          </p:nvSpPr>
          <p:spPr bwMode="auto">
            <a:xfrm>
              <a:off x="5563891" y="2802513"/>
              <a:ext cx="825366" cy="231841"/>
            </a:xfrm>
            <a:custGeom>
              <a:avLst/>
              <a:gdLst/>
              <a:ahLst/>
              <a:cxnLst>
                <a:cxn ang="0">
                  <a:pos x="26" y="87"/>
                </a:cxn>
                <a:cxn ang="0">
                  <a:pos x="154" y="31"/>
                </a:cxn>
                <a:cxn ang="0">
                  <a:pos x="202" y="15"/>
                </a:cxn>
                <a:cxn ang="0">
                  <a:pos x="226" y="7"/>
                </a:cxn>
                <a:cxn ang="0">
                  <a:pos x="394" y="39"/>
                </a:cxn>
                <a:cxn ang="0">
                  <a:pos x="450" y="95"/>
                </a:cxn>
                <a:cxn ang="0">
                  <a:pos x="466" y="119"/>
                </a:cxn>
                <a:cxn ang="0">
                  <a:pos x="434" y="127"/>
                </a:cxn>
                <a:cxn ang="0">
                  <a:pos x="378" y="135"/>
                </a:cxn>
                <a:cxn ang="0">
                  <a:pos x="306" y="175"/>
                </a:cxn>
                <a:cxn ang="0">
                  <a:pos x="250" y="191"/>
                </a:cxn>
                <a:cxn ang="0">
                  <a:pos x="114" y="175"/>
                </a:cxn>
                <a:cxn ang="0">
                  <a:pos x="66" y="143"/>
                </a:cxn>
                <a:cxn ang="0">
                  <a:pos x="18" y="127"/>
                </a:cxn>
                <a:cxn ang="0">
                  <a:pos x="2" y="103"/>
                </a:cxn>
                <a:cxn ang="0">
                  <a:pos x="26" y="87"/>
                </a:cxn>
              </a:cxnLst>
              <a:rect l="0" t="0" r="r" b="b"/>
              <a:pathLst>
                <a:path w="470" h="197">
                  <a:moveTo>
                    <a:pt x="26" y="87"/>
                  </a:moveTo>
                  <a:cubicBezTo>
                    <a:pt x="72" y="75"/>
                    <a:pt x="107" y="46"/>
                    <a:pt x="154" y="31"/>
                  </a:cubicBezTo>
                  <a:cubicBezTo>
                    <a:pt x="170" y="25"/>
                    <a:pt x="186" y="20"/>
                    <a:pt x="202" y="15"/>
                  </a:cubicBezTo>
                  <a:cubicBezTo>
                    <a:pt x="210" y="12"/>
                    <a:pt x="226" y="7"/>
                    <a:pt x="226" y="7"/>
                  </a:cubicBezTo>
                  <a:cubicBezTo>
                    <a:pt x="308" y="12"/>
                    <a:pt x="336" y="0"/>
                    <a:pt x="394" y="39"/>
                  </a:cubicBezTo>
                  <a:cubicBezTo>
                    <a:pt x="430" y="94"/>
                    <a:pt x="407" y="80"/>
                    <a:pt x="450" y="95"/>
                  </a:cubicBezTo>
                  <a:cubicBezTo>
                    <a:pt x="455" y="103"/>
                    <a:pt x="470" y="110"/>
                    <a:pt x="466" y="119"/>
                  </a:cubicBezTo>
                  <a:cubicBezTo>
                    <a:pt x="461" y="128"/>
                    <a:pt x="444" y="125"/>
                    <a:pt x="434" y="127"/>
                  </a:cubicBezTo>
                  <a:cubicBezTo>
                    <a:pt x="415" y="130"/>
                    <a:pt x="396" y="132"/>
                    <a:pt x="378" y="135"/>
                  </a:cubicBezTo>
                  <a:cubicBezTo>
                    <a:pt x="351" y="143"/>
                    <a:pt x="332" y="168"/>
                    <a:pt x="306" y="175"/>
                  </a:cubicBezTo>
                  <a:cubicBezTo>
                    <a:pt x="265" y="185"/>
                    <a:pt x="284" y="179"/>
                    <a:pt x="250" y="191"/>
                  </a:cubicBezTo>
                  <a:cubicBezTo>
                    <a:pt x="204" y="187"/>
                    <a:pt x="153" y="197"/>
                    <a:pt x="114" y="175"/>
                  </a:cubicBezTo>
                  <a:cubicBezTo>
                    <a:pt x="97" y="165"/>
                    <a:pt x="84" y="149"/>
                    <a:pt x="66" y="143"/>
                  </a:cubicBezTo>
                  <a:cubicBezTo>
                    <a:pt x="50" y="137"/>
                    <a:pt x="18" y="127"/>
                    <a:pt x="18" y="127"/>
                  </a:cubicBezTo>
                  <a:cubicBezTo>
                    <a:pt x="12" y="119"/>
                    <a:pt x="0" y="112"/>
                    <a:pt x="2" y="103"/>
                  </a:cubicBezTo>
                  <a:cubicBezTo>
                    <a:pt x="3" y="93"/>
                    <a:pt x="26" y="87"/>
                    <a:pt x="26" y="8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339" name="Oval 43"/>
            <p:cNvSpPr>
              <a:spLocks noChangeArrowheads="1"/>
            </p:cNvSpPr>
            <p:nvPr/>
          </p:nvSpPr>
          <p:spPr bwMode="auto">
            <a:xfrm>
              <a:off x="5750352" y="2895484"/>
              <a:ext cx="281064" cy="6708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340" name="Freeform 44" descr="Dotted diamond"/>
            <p:cNvSpPr>
              <a:spLocks/>
            </p:cNvSpPr>
            <p:nvPr/>
          </p:nvSpPr>
          <p:spPr bwMode="auto">
            <a:xfrm>
              <a:off x="6176745" y="2720133"/>
              <a:ext cx="825366" cy="231841"/>
            </a:xfrm>
            <a:custGeom>
              <a:avLst/>
              <a:gdLst/>
              <a:ahLst/>
              <a:cxnLst>
                <a:cxn ang="0">
                  <a:pos x="26" y="87"/>
                </a:cxn>
                <a:cxn ang="0">
                  <a:pos x="154" y="31"/>
                </a:cxn>
                <a:cxn ang="0">
                  <a:pos x="202" y="15"/>
                </a:cxn>
                <a:cxn ang="0">
                  <a:pos x="226" y="7"/>
                </a:cxn>
                <a:cxn ang="0">
                  <a:pos x="394" y="39"/>
                </a:cxn>
                <a:cxn ang="0">
                  <a:pos x="450" y="95"/>
                </a:cxn>
                <a:cxn ang="0">
                  <a:pos x="466" y="119"/>
                </a:cxn>
                <a:cxn ang="0">
                  <a:pos x="434" y="127"/>
                </a:cxn>
                <a:cxn ang="0">
                  <a:pos x="378" y="135"/>
                </a:cxn>
                <a:cxn ang="0">
                  <a:pos x="306" y="175"/>
                </a:cxn>
                <a:cxn ang="0">
                  <a:pos x="250" y="191"/>
                </a:cxn>
                <a:cxn ang="0">
                  <a:pos x="114" y="175"/>
                </a:cxn>
                <a:cxn ang="0">
                  <a:pos x="66" y="143"/>
                </a:cxn>
                <a:cxn ang="0">
                  <a:pos x="18" y="127"/>
                </a:cxn>
                <a:cxn ang="0">
                  <a:pos x="2" y="103"/>
                </a:cxn>
                <a:cxn ang="0">
                  <a:pos x="26" y="87"/>
                </a:cxn>
              </a:cxnLst>
              <a:rect l="0" t="0" r="r" b="b"/>
              <a:pathLst>
                <a:path w="470" h="197">
                  <a:moveTo>
                    <a:pt x="26" y="87"/>
                  </a:moveTo>
                  <a:cubicBezTo>
                    <a:pt x="72" y="75"/>
                    <a:pt x="107" y="46"/>
                    <a:pt x="154" y="31"/>
                  </a:cubicBezTo>
                  <a:cubicBezTo>
                    <a:pt x="170" y="25"/>
                    <a:pt x="186" y="20"/>
                    <a:pt x="202" y="15"/>
                  </a:cubicBezTo>
                  <a:cubicBezTo>
                    <a:pt x="210" y="12"/>
                    <a:pt x="226" y="7"/>
                    <a:pt x="226" y="7"/>
                  </a:cubicBezTo>
                  <a:cubicBezTo>
                    <a:pt x="308" y="12"/>
                    <a:pt x="336" y="0"/>
                    <a:pt x="394" y="39"/>
                  </a:cubicBezTo>
                  <a:cubicBezTo>
                    <a:pt x="430" y="94"/>
                    <a:pt x="407" y="80"/>
                    <a:pt x="450" y="95"/>
                  </a:cubicBezTo>
                  <a:cubicBezTo>
                    <a:pt x="455" y="103"/>
                    <a:pt x="470" y="110"/>
                    <a:pt x="466" y="119"/>
                  </a:cubicBezTo>
                  <a:cubicBezTo>
                    <a:pt x="461" y="128"/>
                    <a:pt x="444" y="125"/>
                    <a:pt x="434" y="127"/>
                  </a:cubicBezTo>
                  <a:cubicBezTo>
                    <a:pt x="415" y="130"/>
                    <a:pt x="396" y="132"/>
                    <a:pt x="378" y="135"/>
                  </a:cubicBezTo>
                  <a:cubicBezTo>
                    <a:pt x="351" y="143"/>
                    <a:pt x="332" y="168"/>
                    <a:pt x="306" y="175"/>
                  </a:cubicBezTo>
                  <a:cubicBezTo>
                    <a:pt x="265" y="185"/>
                    <a:pt x="284" y="179"/>
                    <a:pt x="250" y="191"/>
                  </a:cubicBezTo>
                  <a:cubicBezTo>
                    <a:pt x="204" y="187"/>
                    <a:pt x="153" y="197"/>
                    <a:pt x="114" y="175"/>
                  </a:cubicBezTo>
                  <a:cubicBezTo>
                    <a:pt x="97" y="165"/>
                    <a:pt x="84" y="149"/>
                    <a:pt x="66" y="143"/>
                  </a:cubicBezTo>
                  <a:cubicBezTo>
                    <a:pt x="50" y="137"/>
                    <a:pt x="18" y="127"/>
                    <a:pt x="18" y="127"/>
                  </a:cubicBezTo>
                  <a:cubicBezTo>
                    <a:pt x="12" y="119"/>
                    <a:pt x="0" y="112"/>
                    <a:pt x="2" y="103"/>
                  </a:cubicBezTo>
                  <a:cubicBezTo>
                    <a:pt x="3" y="93"/>
                    <a:pt x="26" y="87"/>
                    <a:pt x="26" y="8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341" name="Oval 45"/>
            <p:cNvSpPr>
              <a:spLocks noChangeArrowheads="1"/>
            </p:cNvSpPr>
            <p:nvPr/>
          </p:nvSpPr>
          <p:spPr bwMode="auto">
            <a:xfrm>
              <a:off x="6363207" y="2813104"/>
              <a:ext cx="281064" cy="6708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3" name="Group 274"/>
          <p:cNvGrpSpPr/>
          <p:nvPr/>
        </p:nvGrpSpPr>
        <p:grpSpPr>
          <a:xfrm>
            <a:off x="7977287" y="2669596"/>
            <a:ext cx="1438220" cy="391895"/>
            <a:chOff x="6419420" y="2754261"/>
            <a:chExt cx="1438220" cy="391895"/>
          </a:xfrm>
        </p:grpSpPr>
        <p:sp>
          <p:nvSpPr>
            <p:cNvPr id="695414" name="Freeform 118" descr="Dotted diamond"/>
            <p:cNvSpPr>
              <a:spLocks/>
            </p:cNvSpPr>
            <p:nvPr/>
          </p:nvSpPr>
          <p:spPr bwMode="auto">
            <a:xfrm>
              <a:off x="6604510" y="2754261"/>
              <a:ext cx="825366" cy="231842"/>
            </a:xfrm>
            <a:custGeom>
              <a:avLst/>
              <a:gdLst/>
              <a:ahLst/>
              <a:cxnLst>
                <a:cxn ang="0">
                  <a:pos x="26" y="87"/>
                </a:cxn>
                <a:cxn ang="0">
                  <a:pos x="154" y="31"/>
                </a:cxn>
                <a:cxn ang="0">
                  <a:pos x="202" y="15"/>
                </a:cxn>
                <a:cxn ang="0">
                  <a:pos x="226" y="7"/>
                </a:cxn>
                <a:cxn ang="0">
                  <a:pos x="394" y="39"/>
                </a:cxn>
                <a:cxn ang="0">
                  <a:pos x="450" y="95"/>
                </a:cxn>
                <a:cxn ang="0">
                  <a:pos x="466" y="119"/>
                </a:cxn>
                <a:cxn ang="0">
                  <a:pos x="434" y="127"/>
                </a:cxn>
                <a:cxn ang="0">
                  <a:pos x="378" y="135"/>
                </a:cxn>
                <a:cxn ang="0">
                  <a:pos x="306" y="175"/>
                </a:cxn>
                <a:cxn ang="0">
                  <a:pos x="250" y="191"/>
                </a:cxn>
                <a:cxn ang="0">
                  <a:pos x="114" y="175"/>
                </a:cxn>
                <a:cxn ang="0">
                  <a:pos x="66" y="143"/>
                </a:cxn>
                <a:cxn ang="0">
                  <a:pos x="18" y="127"/>
                </a:cxn>
                <a:cxn ang="0">
                  <a:pos x="2" y="103"/>
                </a:cxn>
                <a:cxn ang="0">
                  <a:pos x="26" y="87"/>
                </a:cxn>
              </a:cxnLst>
              <a:rect l="0" t="0" r="r" b="b"/>
              <a:pathLst>
                <a:path w="470" h="197">
                  <a:moveTo>
                    <a:pt x="26" y="87"/>
                  </a:moveTo>
                  <a:cubicBezTo>
                    <a:pt x="72" y="75"/>
                    <a:pt x="107" y="46"/>
                    <a:pt x="154" y="31"/>
                  </a:cubicBezTo>
                  <a:cubicBezTo>
                    <a:pt x="170" y="25"/>
                    <a:pt x="186" y="20"/>
                    <a:pt x="202" y="15"/>
                  </a:cubicBezTo>
                  <a:cubicBezTo>
                    <a:pt x="210" y="12"/>
                    <a:pt x="226" y="7"/>
                    <a:pt x="226" y="7"/>
                  </a:cubicBezTo>
                  <a:cubicBezTo>
                    <a:pt x="308" y="12"/>
                    <a:pt x="336" y="0"/>
                    <a:pt x="394" y="39"/>
                  </a:cubicBezTo>
                  <a:cubicBezTo>
                    <a:pt x="430" y="94"/>
                    <a:pt x="407" y="80"/>
                    <a:pt x="450" y="95"/>
                  </a:cubicBezTo>
                  <a:cubicBezTo>
                    <a:pt x="455" y="103"/>
                    <a:pt x="470" y="110"/>
                    <a:pt x="466" y="119"/>
                  </a:cubicBezTo>
                  <a:cubicBezTo>
                    <a:pt x="461" y="128"/>
                    <a:pt x="444" y="125"/>
                    <a:pt x="434" y="127"/>
                  </a:cubicBezTo>
                  <a:cubicBezTo>
                    <a:pt x="415" y="130"/>
                    <a:pt x="396" y="132"/>
                    <a:pt x="378" y="135"/>
                  </a:cubicBezTo>
                  <a:cubicBezTo>
                    <a:pt x="351" y="143"/>
                    <a:pt x="332" y="168"/>
                    <a:pt x="306" y="175"/>
                  </a:cubicBezTo>
                  <a:cubicBezTo>
                    <a:pt x="265" y="185"/>
                    <a:pt x="284" y="179"/>
                    <a:pt x="250" y="191"/>
                  </a:cubicBezTo>
                  <a:cubicBezTo>
                    <a:pt x="204" y="187"/>
                    <a:pt x="153" y="197"/>
                    <a:pt x="114" y="175"/>
                  </a:cubicBezTo>
                  <a:cubicBezTo>
                    <a:pt x="97" y="165"/>
                    <a:pt x="84" y="149"/>
                    <a:pt x="66" y="143"/>
                  </a:cubicBezTo>
                  <a:cubicBezTo>
                    <a:pt x="50" y="137"/>
                    <a:pt x="18" y="127"/>
                    <a:pt x="18" y="127"/>
                  </a:cubicBezTo>
                  <a:cubicBezTo>
                    <a:pt x="12" y="119"/>
                    <a:pt x="0" y="112"/>
                    <a:pt x="2" y="103"/>
                  </a:cubicBezTo>
                  <a:cubicBezTo>
                    <a:pt x="3" y="93"/>
                    <a:pt x="26" y="87"/>
                    <a:pt x="26" y="8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415" name="Oval 119"/>
            <p:cNvSpPr>
              <a:spLocks noChangeArrowheads="1"/>
            </p:cNvSpPr>
            <p:nvPr/>
          </p:nvSpPr>
          <p:spPr bwMode="auto">
            <a:xfrm>
              <a:off x="6790971" y="2847234"/>
              <a:ext cx="281063" cy="6708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417" name="Freeform 121" descr="Dotted diamond"/>
            <p:cNvSpPr>
              <a:spLocks/>
            </p:cNvSpPr>
            <p:nvPr/>
          </p:nvSpPr>
          <p:spPr bwMode="auto">
            <a:xfrm>
              <a:off x="6419420" y="2914314"/>
              <a:ext cx="825366" cy="231842"/>
            </a:xfrm>
            <a:custGeom>
              <a:avLst/>
              <a:gdLst/>
              <a:ahLst/>
              <a:cxnLst>
                <a:cxn ang="0">
                  <a:pos x="26" y="87"/>
                </a:cxn>
                <a:cxn ang="0">
                  <a:pos x="154" y="31"/>
                </a:cxn>
                <a:cxn ang="0">
                  <a:pos x="202" y="15"/>
                </a:cxn>
                <a:cxn ang="0">
                  <a:pos x="226" y="7"/>
                </a:cxn>
                <a:cxn ang="0">
                  <a:pos x="394" y="39"/>
                </a:cxn>
                <a:cxn ang="0">
                  <a:pos x="450" y="95"/>
                </a:cxn>
                <a:cxn ang="0">
                  <a:pos x="466" y="119"/>
                </a:cxn>
                <a:cxn ang="0">
                  <a:pos x="434" y="127"/>
                </a:cxn>
                <a:cxn ang="0">
                  <a:pos x="378" y="135"/>
                </a:cxn>
                <a:cxn ang="0">
                  <a:pos x="306" y="175"/>
                </a:cxn>
                <a:cxn ang="0">
                  <a:pos x="250" y="191"/>
                </a:cxn>
                <a:cxn ang="0">
                  <a:pos x="114" y="175"/>
                </a:cxn>
                <a:cxn ang="0">
                  <a:pos x="66" y="143"/>
                </a:cxn>
                <a:cxn ang="0">
                  <a:pos x="18" y="127"/>
                </a:cxn>
                <a:cxn ang="0">
                  <a:pos x="2" y="103"/>
                </a:cxn>
                <a:cxn ang="0">
                  <a:pos x="26" y="87"/>
                </a:cxn>
              </a:cxnLst>
              <a:rect l="0" t="0" r="r" b="b"/>
              <a:pathLst>
                <a:path w="470" h="197">
                  <a:moveTo>
                    <a:pt x="26" y="87"/>
                  </a:moveTo>
                  <a:cubicBezTo>
                    <a:pt x="72" y="75"/>
                    <a:pt x="107" y="46"/>
                    <a:pt x="154" y="31"/>
                  </a:cubicBezTo>
                  <a:cubicBezTo>
                    <a:pt x="170" y="25"/>
                    <a:pt x="186" y="20"/>
                    <a:pt x="202" y="15"/>
                  </a:cubicBezTo>
                  <a:cubicBezTo>
                    <a:pt x="210" y="12"/>
                    <a:pt x="226" y="7"/>
                    <a:pt x="226" y="7"/>
                  </a:cubicBezTo>
                  <a:cubicBezTo>
                    <a:pt x="308" y="12"/>
                    <a:pt x="336" y="0"/>
                    <a:pt x="394" y="39"/>
                  </a:cubicBezTo>
                  <a:cubicBezTo>
                    <a:pt x="430" y="94"/>
                    <a:pt x="407" y="80"/>
                    <a:pt x="450" y="95"/>
                  </a:cubicBezTo>
                  <a:cubicBezTo>
                    <a:pt x="455" y="103"/>
                    <a:pt x="470" y="110"/>
                    <a:pt x="466" y="119"/>
                  </a:cubicBezTo>
                  <a:cubicBezTo>
                    <a:pt x="461" y="128"/>
                    <a:pt x="444" y="125"/>
                    <a:pt x="434" y="127"/>
                  </a:cubicBezTo>
                  <a:cubicBezTo>
                    <a:pt x="415" y="130"/>
                    <a:pt x="396" y="132"/>
                    <a:pt x="378" y="135"/>
                  </a:cubicBezTo>
                  <a:cubicBezTo>
                    <a:pt x="351" y="143"/>
                    <a:pt x="332" y="168"/>
                    <a:pt x="306" y="175"/>
                  </a:cubicBezTo>
                  <a:cubicBezTo>
                    <a:pt x="265" y="185"/>
                    <a:pt x="284" y="179"/>
                    <a:pt x="250" y="191"/>
                  </a:cubicBezTo>
                  <a:cubicBezTo>
                    <a:pt x="204" y="187"/>
                    <a:pt x="153" y="197"/>
                    <a:pt x="114" y="175"/>
                  </a:cubicBezTo>
                  <a:cubicBezTo>
                    <a:pt x="97" y="165"/>
                    <a:pt x="84" y="149"/>
                    <a:pt x="66" y="143"/>
                  </a:cubicBezTo>
                  <a:cubicBezTo>
                    <a:pt x="50" y="137"/>
                    <a:pt x="18" y="127"/>
                    <a:pt x="18" y="127"/>
                  </a:cubicBezTo>
                  <a:cubicBezTo>
                    <a:pt x="12" y="119"/>
                    <a:pt x="0" y="112"/>
                    <a:pt x="2" y="103"/>
                  </a:cubicBezTo>
                  <a:cubicBezTo>
                    <a:pt x="3" y="93"/>
                    <a:pt x="26" y="87"/>
                    <a:pt x="26" y="8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418" name="Oval 122"/>
            <p:cNvSpPr>
              <a:spLocks noChangeArrowheads="1"/>
            </p:cNvSpPr>
            <p:nvPr/>
          </p:nvSpPr>
          <p:spPr bwMode="auto">
            <a:xfrm>
              <a:off x="6605881" y="3007287"/>
              <a:ext cx="281064" cy="6708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419" name="Freeform 123" descr="Dotted diamond"/>
            <p:cNvSpPr>
              <a:spLocks/>
            </p:cNvSpPr>
            <p:nvPr/>
          </p:nvSpPr>
          <p:spPr bwMode="auto">
            <a:xfrm>
              <a:off x="7032274" y="2831934"/>
              <a:ext cx="825366" cy="231842"/>
            </a:xfrm>
            <a:custGeom>
              <a:avLst/>
              <a:gdLst/>
              <a:ahLst/>
              <a:cxnLst>
                <a:cxn ang="0">
                  <a:pos x="26" y="87"/>
                </a:cxn>
                <a:cxn ang="0">
                  <a:pos x="154" y="31"/>
                </a:cxn>
                <a:cxn ang="0">
                  <a:pos x="202" y="15"/>
                </a:cxn>
                <a:cxn ang="0">
                  <a:pos x="226" y="7"/>
                </a:cxn>
                <a:cxn ang="0">
                  <a:pos x="394" y="39"/>
                </a:cxn>
                <a:cxn ang="0">
                  <a:pos x="450" y="95"/>
                </a:cxn>
                <a:cxn ang="0">
                  <a:pos x="466" y="119"/>
                </a:cxn>
                <a:cxn ang="0">
                  <a:pos x="434" y="127"/>
                </a:cxn>
                <a:cxn ang="0">
                  <a:pos x="378" y="135"/>
                </a:cxn>
                <a:cxn ang="0">
                  <a:pos x="306" y="175"/>
                </a:cxn>
                <a:cxn ang="0">
                  <a:pos x="250" y="191"/>
                </a:cxn>
                <a:cxn ang="0">
                  <a:pos x="114" y="175"/>
                </a:cxn>
                <a:cxn ang="0">
                  <a:pos x="66" y="143"/>
                </a:cxn>
                <a:cxn ang="0">
                  <a:pos x="18" y="127"/>
                </a:cxn>
                <a:cxn ang="0">
                  <a:pos x="2" y="103"/>
                </a:cxn>
                <a:cxn ang="0">
                  <a:pos x="26" y="87"/>
                </a:cxn>
              </a:cxnLst>
              <a:rect l="0" t="0" r="r" b="b"/>
              <a:pathLst>
                <a:path w="470" h="197">
                  <a:moveTo>
                    <a:pt x="26" y="87"/>
                  </a:moveTo>
                  <a:cubicBezTo>
                    <a:pt x="72" y="75"/>
                    <a:pt x="107" y="46"/>
                    <a:pt x="154" y="31"/>
                  </a:cubicBezTo>
                  <a:cubicBezTo>
                    <a:pt x="170" y="25"/>
                    <a:pt x="186" y="20"/>
                    <a:pt x="202" y="15"/>
                  </a:cubicBezTo>
                  <a:cubicBezTo>
                    <a:pt x="210" y="12"/>
                    <a:pt x="226" y="7"/>
                    <a:pt x="226" y="7"/>
                  </a:cubicBezTo>
                  <a:cubicBezTo>
                    <a:pt x="308" y="12"/>
                    <a:pt x="336" y="0"/>
                    <a:pt x="394" y="39"/>
                  </a:cubicBezTo>
                  <a:cubicBezTo>
                    <a:pt x="430" y="94"/>
                    <a:pt x="407" y="80"/>
                    <a:pt x="450" y="95"/>
                  </a:cubicBezTo>
                  <a:cubicBezTo>
                    <a:pt x="455" y="103"/>
                    <a:pt x="470" y="110"/>
                    <a:pt x="466" y="119"/>
                  </a:cubicBezTo>
                  <a:cubicBezTo>
                    <a:pt x="461" y="128"/>
                    <a:pt x="444" y="125"/>
                    <a:pt x="434" y="127"/>
                  </a:cubicBezTo>
                  <a:cubicBezTo>
                    <a:pt x="415" y="130"/>
                    <a:pt x="396" y="132"/>
                    <a:pt x="378" y="135"/>
                  </a:cubicBezTo>
                  <a:cubicBezTo>
                    <a:pt x="351" y="143"/>
                    <a:pt x="332" y="168"/>
                    <a:pt x="306" y="175"/>
                  </a:cubicBezTo>
                  <a:cubicBezTo>
                    <a:pt x="265" y="185"/>
                    <a:pt x="284" y="179"/>
                    <a:pt x="250" y="191"/>
                  </a:cubicBezTo>
                  <a:cubicBezTo>
                    <a:pt x="204" y="187"/>
                    <a:pt x="153" y="197"/>
                    <a:pt x="114" y="175"/>
                  </a:cubicBezTo>
                  <a:cubicBezTo>
                    <a:pt x="97" y="165"/>
                    <a:pt x="84" y="149"/>
                    <a:pt x="66" y="143"/>
                  </a:cubicBezTo>
                  <a:cubicBezTo>
                    <a:pt x="50" y="137"/>
                    <a:pt x="18" y="127"/>
                    <a:pt x="18" y="127"/>
                  </a:cubicBezTo>
                  <a:cubicBezTo>
                    <a:pt x="12" y="119"/>
                    <a:pt x="0" y="112"/>
                    <a:pt x="2" y="103"/>
                  </a:cubicBezTo>
                  <a:cubicBezTo>
                    <a:pt x="3" y="93"/>
                    <a:pt x="26" y="87"/>
                    <a:pt x="26" y="8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420" name="Oval 124"/>
            <p:cNvSpPr>
              <a:spLocks noChangeArrowheads="1"/>
            </p:cNvSpPr>
            <p:nvPr/>
          </p:nvSpPr>
          <p:spPr bwMode="auto">
            <a:xfrm>
              <a:off x="7313338" y="2922553"/>
              <a:ext cx="281063" cy="6708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188" name="Text Box 126"/>
          <p:cNvSpPr txBox="1">
            <a:spLocks noChangeArrowheads="1"/>
          </p:cNvSpPr>
          <p:nvPr/>
        </p:nvSpPr>
        <p:spPr bwMode="auto">
          <a:xfrm>
            <a:off x="3725682" y="1282004"/>
            <a:ext cx="1103376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platelets</a:t>
            </a:r>
          </a:p>
        </p:txBody>
      </p:sp>
      <p:sp>
        <p:nvSpPr>
          <p:cNvPr id="6189" name="Text Box 127"/>
          <p:cNvSpPr txBox="1">
            <a:spLocks noChangeArrowheads="1"/>
          </p:cNvSpPr>
          <p:nvPr/>
        </p:nvSpPr>
        <p:spPr bwMode="auto">
          <a:xfrm>
            <a:off x="1639359" y="2790062"/>
            <a:ext cx="2035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progenitor cells</a:t>
            </a:r>
          </a:p>
        </p:txBody>
      </p:sp>
      <p:sp>
        <p:nvSpPr>
          <p:cNvPr id="695485" name="Rectangle 189"/>
          <p:cNvSpPr>
            <a:spLocks noChangeArrowheads="1"/>
          </p:cNvSpPr>
          <p:nvPr/>
        </p:nvSpPr>
        <p:spPr bwMode="auto">
          <a:xfrm>
            <a:off x="6810866" y="5024661"/>
            <a:ext cx="228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62" name="Text Box 209"/>
          <p:cNvSpPr txBox="1">
            <a:spLocks noChangeArrowheads="1"/>
          </p:cNvSpPr>
          <p:nvPr/>
        </p:nvSpPr>
        <p:spPr bwMode="auto">
          <a:xfrm flipH="1">
            <a:off x="7417851" y="5641058"/>
            <a:ext cx="152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Calibri"/>
              </a:rPr>
              <a:t>formation  </a:t>
            </a:r>
          </a:p>
        </p:txBody>
      </p:sp>
      <p:grpSp>
        <p:nvGrpSpPr>
          <p:cNvPr id="24" name="Group 273"/>
          <p:cNvGrpSpPr/>
          <p:nvPr/>
        </p:nvGrpSpPr>
        <p:grpSpPr>
          <a:xfrm>
            <a:off x="6962776" y="5016355"/>
            <a:ext cx="1079500" cy="915989"/>
            <a:chOff x="5464177" y="5016354"/>
            <a:chExt cx="1079500" cy="915989"/>
          </a:xfrm>
        </p:grpSpPr>
        <p:sp>
          <p:nvSpPr>
            <p:cNvPr id="695508" name="AutoShape 212"/>
            <p:cNvSpPr>
              <a:spLocks noChangeArrowheads="1"/>
            </p:cNvSpPr>
            <p:nvPr/>
          </p:nvSpPr>
          <p:spPr bwMode="auto">
            <a:xfrm rot="1731536" flipH="1">
              <a:off x="5934077" y="5194154"/>
              <a:ext cx="304800" cy="4572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509" name="Oval 213"/>
            <p:cNvSpPr>
              <a:spLocks noChangeArrowheads="1"/>
            </p:cNvSpPr>
            <p:nvPr/>
          </p:nvSpPr>
          <p:spPr bwMode="auto">
            <a:xfrm rot="1731536" flipH="1">
              <a:off x="5942015" y="5413229"/>
              <a:ext cx="152400" cy="214313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510" name="AutoShape 214"/>
            <p:cNvSpPr>
              <a:spLocks noChangeArrowheads="1"/>
            </p:cNvSpPr>
            <p:nvPr/>
          </p:nvSpPr>
          <p:spPr bwMode="auto">
            <a:xfrm rot="1731536" flipH="1">
              <a:off x="5654677" y="5016354"/>
              <a:ext cx="304800" cy="4572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511" name="Oval 215"/>
            <p:cNvSpPr>
              <a:spLocks noChangeArrowheads="1"/>
            </p:cNvSpPr>
            <p:nvPr/>
          </p:nvSpPr>
          <p:spPr bwMode="auto">
            <a:xfrm rot="1731536" flipH="1">
              <a:off x="5662615" y="5235429"/>
              <a:ext cx="152400" cy="214313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512" name="AutoShape 216"/>
            <p:cNvSpPr>
              <a:spLocks noChangeArrowheads="1"/>
            </p:cNvSpPr>
            <p:nvPr/>
          </p:nvSpPr>
          <p:spPr bwMode="auto">
            <a:xfrm rot="1731536" flipH="1">
              <a:off x="6238877" y="5346554"/>
              <a:ext cx="304800" cy="4572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513" name="Oval 217"/>
            <p:cNvSpPr>
              <a:spLocks noChangeArrowheads="1"/>
            </p:cNvSpPr>
            <p:nvPr/>
          </p:nvSpPr>
          <p:spPr bwMode="auto">
            <a:xfrm rot="1731536" flipH="1">
              <a:off x="6246815" y="5565630"/>
              <a:ext cx="152400" cy="214313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518" name="Freeform 222"/>
            <p:cNvSpPr>
              <a:spLocks/>
            </p:cNvSpPr>
            <p:nvPr/>
          </p:nvSpPr>
          <p:spPr bwMode="auto">
            <a:xfrm flipH="1">
              <a:off x="5464177" y="5335442"/>
              <a:ext cx="977900" cy="596901"/>
            </a:xfrm>
            <a:custGeom>
              <a:avLst/>
              <a:gdLst/>
              <a:ahLst/>
              <a:cxnLst>
                <a:cxn ang="0">
                  <a:pos x="0" y="376"/>
                </a:cxn>
                <a:cxn ang="0">
                  <a:pos x="64" y="320"/>
                </a:cxn>
                <a:cxn ang="0">
                  <a:pos x="112" y="304"/>
                </a:cxn>
                <a:cxn ang="0">
                  <a:pos x="272" y="248"/>
                </a:cxn>
                <a:cxn ang="0">
                  <a:pos x="296" y="192"/>
                </a:cxn>
                <a:cxn ang="0">
                  <a:pos x="368" y="152"/>
                </a:cxn>
                <a:cxn ang="0">
                  <a:pos x="520" y="72"/>
                </a:cxn>
                <a:cxn ang="0">
                  <a:pos x="576" y="24"/>
                </a:cxn>
                <a:cxn ang="0">
                  <a:pos x="616" y="0"/>
                </a:cxn>
              </a:cxnLst>
              <a:rect l="0" t="0" r="r" b="b"/>
              <a:pathLst>
                <a:path w="616" h="376">
                  <a:moveTo>
                    <a:pt x="0" y="376"/>
                  </a:moveTo>
                  <a:cubicBezTo>
                    <a:pt x="18" y="348"/>
                    <a:pt x="24" y="333"/>
                    <a:pt x="64" y="320"/>
                  </a:cubicBezTo>
                  <a:cubicBezTo>
                    <a:pt x="80" y="314"/>
                    <a:pt x="112" y="304"/>
                    <a:pt x="112" y="304"/>
                  </a:cubicBezTo>
                  <a:cubicBezTo>
                    <a:pt x="172" y="258"/>
                    <a:pt x="191" y="256"/>
                    <a:pt x="272" y="248"/>
                  </a:cubicBezTo>
                  <a:cubicBezTo>
                    <a:pt x="281" y="229"/>
                    <a:pt x="283" y="207"/>
                    <a:pt x="296" y="192"/>
                  </a:cubicBezTo>
                  <a:cubicBezTo>
                    <a:pt x="311" y="173"/>
                    <a:pt x="348" y="165"/>
                    <a:pt x="368" y="152"/>
                  </a:cubicBezTo>
                  <a:cubicBezTo>
                    <a:pt x="402" y="99"/>
                    <a:pt x="470" y="105"/>
                    <a:pt x="520" y="72"/>
                  </a:cubicBezTo>
                  <a:cubicBezTo>
                    <a:pt x="531" y="36"/>
                    <a:pt x="545" y="39"/>
                    <a:pt x="576" y="24"/>
                  </a:cubicBezTo>
                  <a:cubicBezTo>
                    <a:pt x="589" y="17"/>
                    <a:pt x="602" y="6"/>
                    <a:pt x="616" y="0"/>
                  </a:cubicBezTo>
                </a:path>
              </a:pathLst>
            </a:custGeom>
            <a:noFill/>
            <a:ln w="101600" cmpd="sng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261" name="Text Box 208"/>
          <p:cNvSpPr txBox="1">
            <a:spLocks noChangeArrowheads="1"/>
          </p:cNvSpPr>
          <p:nvPr/>
        </p:nvSpPr>
        <p:spPr bwMode="auto">
          <a:xfrm flipH="1">
            <a:off x="7426318" y="5964028"/>
            <a:ext cx="152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dirty="0" err="1">
                <a:solidFill>
                  <a:srgbClr val="0000FF"/>
                </a:solidFill>
                <a:latin typeface="Calibri"/>
              </a:rPr>
              <a:t>resorption</a:t>
            </a:r>
            <a:endParaRPr lang="en-US" sz="1600" b="1" dirty="0">
              <a:solidFill>
                <a:srgbClr val="0000FF"/>
              </a:solidFill>
              <a:latin typeface="Calibri"/>
            </a:endParaRPr>
          </a:p>
        </p:txBody>
      </p:sp>
      <p:grpSp>
        <p:nvGrpSpPr>
          <p:cNvPr id="25" name="Group 277"/>
          <p:cNvGrpSpPr/>
          <p:nvPr/>
        </p:nvGrpSpPr>
        <p:grpSpPr>
          <a:xfrm>
            <a:off x="6750053" y="5428787"/>
            <a:ext cx="1184276" cy="949326"/>
            <a:chOff x="5251454" y="5459267"/>
            <a:chExt cx="1184276" cy="949326"/>
          </a:xfrm>
        </p:grpSpPr>
        <p:sp>
          <p:nvSpPr>
            <p:cNvPr id="695514" name="Freeform 218" descr="Small confetti"/>
            <p:cNvSpPr>
              <a:spLocks/>
            </p:cNvSpPr>
            <p:nvPr/>
          </p:nvSpPr>
          <p:spPr bwMode="auto">
            <a:xfrm flipH="1">
              <a:off x="5251454" y="5586267"/>
              <a:ext cx="998538" cy="822326"/>
            </a:xfrm>
            <a:custGeom>
              <a:avLst/>
              <a:gdLst>
                <a:gd name="connsiteX0" fmla="*/ 1305 w 10000"/>
                <a:gd name="connsiteY0" fmla="*/ 6178 h 10000"/>
                <a:gd name="connsiteX1" fmla="*/ 57 w 10000"/>
                <a:gd name="connsiteY1" fmla="*/ 5251 h 10000"/>
                <a:gd name="connsiteX2" fmla="*/ 965 w 10000"/>
                <a:gd name="connsiteY2" fmla="*/ 3861 h 10000"/>
                <a:gd name="connsiteX3" fmla="*/ 1986 w 10000"/>
                <a:gd name="connsiteY3" fmla="*/ 4324 h 10000"/>
                <a:gd name="connsiteX4" fmla="*/ 2553 w 10000"/>
                <a:gd name="connsiteY4" fmla="*/ 2317 h 10000"/>
                <a:gd name="connsiteX5" fmla="*/ 3121 w 10000"/>
                <a:gd name="connsiteY5" fmla="*/ 2471 h 10000"/>
                <a:gd name="connsiteX6" fmla="*/ 3801 w 10000"/>
                <a:gd name="connsiteY6" fmla="*/ 2625 h 10000"/>
                <a:gd name="connsiteX7" fmla="*/ 5390 w 10000"/>
                <a:gd name="connsiteY7" fmla="*/ 1699 h 10000"/>
                <a:gd name="connsiteX8" fmla="*/ 5844 w 10000"/>
                <a:gd name="connsiteY8" fmla="*/ 1853 h 10000"/>
                <a:gd name="connsiteX9" fmla="*/ 5957 w 10000"/>
                <a:gd name="connsiteY9" fmla="*/ 463 h 10000"/>
                <a:gd name="connsiteX10" fmla="*/ 6638 w 10000"/>
                <a:gd name="connsiteY10" fmla="*/ 0 h 10000"/>
                <a:gd name="connsiteX11" fmla="*/ 7546 w 10000"/>
                <a:gd name="connsiteY11" fmla="*/ 618 h 10000"/>
                <a:gd name="connsiteX12" fmla="*/ 7773 w 10000"/>
                <a:gd name="connsiteY12" fmla="*/ 154 h 10000"/>
                <a:gd name="connsiteX13" fmla="*/ 8113 w 10000"/>
                <a:gd name="connsiteY13" fmla="*/ 463 h 10000"/>
                <a:gd name="connsiteX14" fmla="*/ 8567 w 10000"/>
                <a:gd name="connsiteY14" fmla="*/ 1390 h 10000"/>
                <a:gd name="connsiteX15" fmla="*/ 8436 w 10000"/>
                <a:gd name="connsiteY15" fmla="*/ 3895 h 10000"/>
                <a:gd name="connsiteX16" fmla="*/ 9816 w 10000"/>
                <a:gd name="connsiteY16" fmla="*/ 5097 h 10000"/>
                <a:gd name="connsiteX17" fmla="*/ 9929 w 10000"/>
                <a:gd name="connsiteY17" fmla="*/ 5560 h 10000"/>
                <a:gd name="connsiteX18" fmla="*/ 9816 w 10000"/>
                <a:gd name="connsiteY18" fmla="*/ 7876 h 10000"/>
                <a:gd name="connsiteX19" fmla="*/ 7773 w 10000"/>
                <a:gd name="connsiteY19" fmla="*/ 9112 h 10000"/>
                <a:gd name="connsiteX20" fmla="*/ 6638 w 10000"/>
                <a:gd name="connsiteY20" fmla="*/ 9730 h 10000"/>
                <a:gd name="connsiteX21" fmla="*/ 6298 w 10000"/>
                <a:gd name="connsiteY21" fmla="*/ 9884 h 10000"/>
                <a:gd name="connsiteX22" fmla="*/ 2667 w 10000"/>
                <a:gd name="connsiteY22" fmla="*/ 9266 h 10000"/>
                <a:gd name="connsiteX23" fmla="*/ 1986 w 10000"/>
                <a:gd name="connsiteY23" fmla="*/ 8649 h 10000"/>
                <a:gd name="connsiteX24" fmla="*/ 1305 w 10000"/>
                <a:gd name="connsiteY24" fmla="*/ 8340 h 10000"/>
                <a:gd name="connsiteX25" fmla="*/ 1191 w 10000"/>
                <a:gd name="connsiteY25" fmla="*/ 7876 h 10000"/>
                <a:gd name="connsiteX26" fmla="*/ 1305 w 10000"/>
                <a:gd name="connsiteY26" fmla="*/ 7413 h 10000"/>
                <a:gd name="connsiteX27" fmla="*/ 624 w 10000"/>
                <a:gd name="connsiteY27" fmla="*/ 6332 h 10000"/>
                <a:gd name="connsiteX0" fmla="*/ 1305 w 10000"/>
                <a:gd name="connsiteY0" fmla="*/ 6178 h 10000"/>
                <a:gd name="connsiteX1" fmla="*/ 57 w 10000"/>
                <a:gd name="connsiteY1" fmla="*/ 5251 h 10000"/>
                <a:gd name="connsiteX2" fmla="*/ 965 w 10000"/>
                <a:gd name="connsiteY2" fmla="*/ 3861 h 10000"/>
                <a:gd name="connsiteX3" fmla="*/ 1986 w 10000"/>
                <a:gd name="connsiteY3" fmla="*/ 4324 h 10000"/>
                <a:gd name="connsiteX4" fmla="*/ 2553 w 10000"/>
                <a:gd name="connsiteY4" fmla="*/ 2317 h 10000"/>
                <a:gd name="connsiteX5" fmla="*/ 3121 w 10000"/>
                <a:gd name="connsiteY5" fmla="*/ 2471 h 10000"/>
                <a:gd name="connsiteX6" fmla="*/ 3801 w 10000"/>
                <a:gd name="connsiteY6" fmla="*/ 2625 h 10000"/>
                <a:gd name="connsiteX7" fmla="*/ 5390 w 10000"/>
                <a:gd name="connsiteY7" fmla="*/ 1699 h 10000"/>
                <a:gd name="connsiteX8" fmla="*/ 5844 w 10000"/>
                <a:gd name="connsiteY8" fmla="*/ 1853 h 10000"/>
                <a:gd name="connsiteX9" fmla="*/ 5957 w 10000"/>
                <a:gd name="connsiteY9" fmla="*/ 463 h 10000"/>
                <a:gd name="connsiteX10" fmla="*/ 6638 w 10000"/>
                <a:gd name="connsiteY10" fmla="*/ 0 h 10000"/>
                <a:gd name="connsiteX11" fmla="*/ 7546 w 10000"/>
                <a:gd name="connsiteY11" fmla="*/ 618 h 10000"/>
                <a:gd name="connsiteX12" fmla="*/ 7773 w 10000"/>
                <a:gd name="connsiteY12" fmla="*/ 154 h 10000"/>
                <a:gd name="connsiteX13" fmla="*/ 8113 w 10000"/>
                <a:gd name="connsiteY13" fmla="*/ 463 h 10000"/>
                <a:gd name="connsiteX14" fmla="*/ 8567 w 10000"/>
                <a:gd name="connsiteY14" fmla="*/ 1390 h 10000"/>
                <a:gd name="connsiteX15" fmla="*/ 8436 w 10000"/>
                <a:gd name="connsiteY15" fmla="*/ 3895 h 10000"/>
                <a:gd name="connsiteX16" fmla="*/ 9816 w 10000"/>
                <a:gd name="connsiteY16" fmla="*/ 5097 h 10000"/>
                <a:gd name="connsiteX17" fmla="*/ 8198 w 10000"/>
                <a:gd name="connsiteY17" fmla="*/ 6879 h 10000"/>
                <a:gd name="connsiteX18" fmla="*/ 9816 w 10000"/>
                <a:gd name="connsiteY18" fmla="*/ 7876 h 10000"/>
                <a:gd name="connsiteX19" fmla="*/ 7773 w 10000"/>
                <a:gd name="connsiteY19" fmla="*/ 9112 h 10000"/>
                <a:gd name="connsiteX20" fmla="*/ 6638 w 10000"/>
                <a:gd name="connsiteY20" fmla="*/ 9730 h 10000"/>
                <a:gd name="connsiteX21" fmla="*/ 6298 w 10000"/>
                <a:gd name="connsiteY21" fmla="*/ 9884 h 10000"/>
                <a:gd name="connsiteX22" fmla="*/ 2667 w 10000"/>
                <a:gd name="connsiteY22" fmla="*/ 9266 h 10000"/>
                <a:gd name="connsiteX23" fmla="*/ 1986 w 10000"/>
                <a:gd name="connsiteY23" fmla="*/ 8649 h 10000"/>
                <a:gd name="connsiteX24" fmla="*/ 1305 w 10000"/>
                <a:gd name="connsiteY24" fmla="*/ 8340 h 10000"/>
                <a:gd name="connsiteX25" fmla="*/ 1191 w 10000"/>
                <a:gd name="connsiteY25" fmla="*/ 7876 h 10000"/>
                <a:gd name="connsiteX26" fmla="*/ 1305 w 10000"/>
                <a:gd name="connsiteY26" fmla="*/ 7413 h 10000"/>
                <a:gd name="connsiteX27" fmla="*/ 624 w 10000"/>
                <a:gd name="connsiteY27" fmla="*/ 6332 h 10000"/>
                <a:gd name="connsiteX0" fmla="*/ 1305 w 10000"/>
                <a:gd name="connsiteY0" fmla="*/ 6178 h 10000"/>
                <a:gd name="connsiteX1" fmla="*/ 57 w 10000"/>
                <a:gd name="connsiteY1" fmla="*/ 5251 h 10000"/>
                <a:gd name="connsiteX2" fmla="*/ 965 w 10000"/>
                <a:gd name="connsiteY2" fmla="*/ 3861 h 10000"/>
                <a:gd name="connsiteX3" fmla="*/ 1986 w 10000"/>
                <a:gd name="connsiteY3" fmla="*/ 4324 h 10000"/>
                <a:gd name="connsiteX4" fmla="*/ 2553 w 10000"/>
                <a:gd name="connsiteY4" fmla="*/ 2317 h 10000"/>
                <a:gd name="connsiteX5" fmla="*/ 3121 w 10000"/>
                <a:gd name="connsiteY5" fmla="*/ 2471 h 10000"/>
                <a:gd name="connsiteX6" fmla="*/ 3801 w 10000"/>
                <a:gd name="connsiteY6" fmla="*/ 2625 h 10000"/>
                <a:gd name="connsiteX7" fmla="*/ 5390 w 10000"/>
                <a:gd name="connsiteY7" fmla="*/ 1699 h 10000"/>
                <a:gd name="connsiteX8" fmla="*/ 5844 w 10000"/>
                <a:gd name="connsiteY8" fmla="*/ 1853 h 10000"/>
                <a:gd name="connsiteX9" fmla="*/ 5957 w 10000"/>
                <a:gd name="connsiteY9" fmla="*/ 463 h 10000"/>
                <a:gd name="connsiteX10" fmla="*/ 6638 w 10000"/>
                <a:gd name="connsiteY10" fmla="*/ 0 h 10000"/>
                <a:gd name="connsiteX11" fmla="*/ 7546 w 10000"/>
                <a:gd name="connsiteY11" fmla="*/ 618 h 10000"/>
                <a:gd name="connsiteX12" fmla="*/ 7773 w 10000"/>
                <a:gd name="connsiteY12" fmla="*/ 154 h 10000"/>
                <a:gd name="connsiteX13" fmla="*/ 8113 w 10000"/>
                <a:gd name="connsiteY13" fmla="*/ 463 h 10000"/>
                <a:gd name="connsiteX14" fmla="*/ 8567 w 10000"/>
                <a:gd name="connsiteY14" fmla="*/ 1390 h 10000"/>
                <a:gd name="connsiteX15" fmla="*/ 8436 w 10000"/>
                <a:gd name="connsiteY15" fmla="*/ 3895 h 10000"/>
                <a:gd name="connsiteX16" fmla="*/ 8500 w 10000"/>
                <a:gd name="connsiteY16" fmla="*/ 5662 h 10000"/>
                <a:gd name="connsiteX17" fmla="*/ 8198 w 10000"/>
                <a:gd name="connsiteY17" fmla="*/ 6879 h 10000"/>
                <a:gd name="connsiteX18" fmla="*/ 9816 w 10000"/>
                <a:gd name="connsiteY18" fmla="*/ 7876 h 10000"/>
                <a:gd name="connsiteX19" fmla="*/ 7773 w 10000"/>
                <a:gd name="connsiteY19" fmla="*/ 9112 h 10000"/>
                <a:gd name="connsiteX20" fmla="*/ 6638 w 10000"/>
                <a:gd name="connsiteY20" fmla="*/ 9730 h 10000"/>
                <a:gd name="connsiteX21" fmla="*/ 6298 w 10000"/>
                <a:gd name="connsiteY21" fmla="*/ 9884 h 10000"/>
                <a:gd name="connsiteX22" fmla="*/ 2667 w 10000"/>
                <a:gd name="connsiteY22" fmla="*/ 9266 h 10000"/>
                <a:gd name="connsiteX23" fmla="*/ 1986 w 10000"/>
                <a:gd name="connsiteY23" fmla="*/ 8649 h 10000"/>
                <a:gd name="connsiteX24" fmla="*/ 1305 w 10000"/>
                <a:gd name="connsiteY24" fmla="*/ 8340 h 10000"/>
                <a:gd name="connsiteX25" fmla="*/ 1191 w 10000"/>
                <a:gd name="connsiteY25" fmla="*/ 7876 h 10000"/>
                <a:gd name="connsiteX26" fmla="*/ 1305 w 10000"/>
                <a:gd name="connsiteY26" fmla="*/ 7413 h 10000"/>
                <a:gd name="connsiteX27" fmla="*/ 624 w 10000"/>
                <a:gd name="connsiteY27" fmla="*/ 6332 h 10000"/>
                <a:gd name="connsiteX0" fmla="*/ 1305 w 8922"/>
                <a:gd name="connsiteY0" fmla="*/ 6178 h 10000"/>
                <a:gd name="connsiteX1" fmla="*/ 57 w 8922"/>
                <a:gd name="connsiteY1" fmla="*/ 5251 h 10000"/>
                <a:gd name="connsiteX2" fmla="*/ 965 w 8922"/>
                <a:gd name="connsiteY2" fmla="*/ 3861 h 10000"/>
                <a:gd name="connsiteX3" fmla="*/ 1986 w 8922"/>
                <a:gd name="connsiteY3" fmla="*/ 4324 h 10000"/>
                <a:gd name="connsiteX4" fmla="*/ 2553 w 8922"/>
                <a:gd name="connsiteY4" fmla="*/ 2317 h 10000"/>
                <a:gd name="connsiteX5" fmla="*/ 3121 w 8922"/>
                <a:gd name="connsiteY5" fmla="*/ 2471 h 10000"/>
                <a:gd name="connsiteX6" fmla="*/ 3801 w 8922"/>
                <a:gd name="connsiteY6" fmla="*/ 2625 h 10000"/>
                <a:gd name="connsiteX7" fmla="*/ 5390 w 8922"/>
                <a:gd name="connsiteY7" fmla="*/ 1699 h 10000"/>
                <a:gd name="connsiteX8" fmla="*/ 5844 w 8922"/>
                <a:gd name="connsiteY8" fmla="*/ 1853 h 10000"/>
                <a:gd name="connsiteX9" fmla="*/ 5957 w 8922"/>
                <a:gd name="connsiteY9" fmla="*/ 463 h 10000"/>
                <a:gd name="connsiteX10" fmla="*/ 6638 w 8922"/>
                <a:gd name="connsiteY10" fmla="*/ 0 h 10000"/>
                <a:gd name="connsiteX11" fmla="*/ 7546 w 8922"/>
                <a:gd name="connsiteY11" fmla="*/ 618 h 10000"/>
                <a:gd name="connsiteX12" fmla="*/ 7773 w 8922"/>
                <a:gd name="connsiteY12" fmla="*/ 154 h 10000"/>
                <a:gd name="connsiteX13" fmla="*/ 8113 w 8922"/>
                <a:gd name="connsiteY13" fmla="*/ 463 h 10000"/>
                <a:gd name="connsiteX14" fmla="*/ 8567 w 8922"/>
                <a:gd name="connsiteY14" fmla="*/ 1390 h 10000"/>
                <a:gd name="connsiteX15" fmla="*/ 8436 w 8922"/>
                <a:gd name="connsiteY15" fmla="*/ 3895 h 10000"/>
                <a:gd name="connsiteX16" fmla="*/ 8500 w 8922"/>
                <a:gd name="connsiteY16" fmla="*/ 5662 h 10000"/>
                <a:gd name="connsiteX17" fmla="*/ 8198 w 8922"/>
                <a:gd name="connsiteY17" fmla="*/ 6879 h 10000"/>
                <a:gd name="connsiteX18" fmla="*/ 7808 w 8922"/>
                <a:gd name="connsiteY18" fmla="*/ 8536 h 10000"/>
                <a:gd name="connsiteX19" fmla="*/ 7773 w 8922"/>
                <a:gd name="connsiteY19" fmla="*/ 9112 h 10000"/>
                <a:gd name="connsiteX20" fmla="*/ 6638 w 8922"/>
                <a:gd name="connsiteY20" fmla="*/ 9730 h 10000"/>
                <a:gd name="connsiteX21" fmla="*/ 6298 w 8922"/>
                <a:gd name="connsiteY21" fmla="*/ 9884 h 10000"/>
                <a:gd name="connsiteX22" fmla="*/ 2667 w 8922"/>
                <a:gd name="connsiteY22" fmla="*/ 9266 h 10000"/>
                <a:gd name="connsiteX23" fmla="*/ 1986 w 8922"/>
                <a:gd name="connsiteY23" fmla="*/ 8649 h 10000"/>
                <a:gd name="connsiteX24" fmla="*/ 1305 w 8922"/>
                <a:gd name="connsiteY24" fmla="*/ 8340 h 10000"/>
                <a:gd name="connsiteX25" fmla="*/ 1191 w 8922"/>
                <a:gd name="connsiteY25" fmla="*/ 7876 h 10000"/>
                <a:gd name="connsiteX26" fmla="*/ 1305 w 8922"/>
                <a:gd name="connsiteY26" fmla="*/ 7413 h 10000"/>
                <a:gd name="connsiteX27" fmla="*/ 624 w 8922"/>
                <a:gd name="connsiteY27" fmla="*/ 633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922" h="10000">
                  <a:moveTo>
                    <a:pt x="1305" y="6178"/>
                  </a:moveTo>
                  <a:cubicBezTo>
                    <a:pt x="610" y="6004"/>
                    <a:pt x="426" y="6004"/>
                    <a:pt x="57" y="5251"/>
                  </a:cubicBezTo>
                  <a:cubicBezTo>
                    <a:pt x="170" y="3977"/>
                    <a:pt x="0" y="3533"/>
                    <a:pt x="965" y="3861"/>
                  </a:cubicBezTo>
                  <a:cubicBezTo>
                    <a:pt x="1745" y="4556"/>
                    <a:pt x="1376" y="4595"/>
                    <a:pt x="1986" y="4324"/>
                  </a:cubicBezTo>
                  <a:cubicBezTo>
                    <a:pt x="2199" y="3436"/>
                    <a:pt x="1915" y="2876"/>
                    <a:pt x="2553" y="2317"/>
                  </a:cubicBezTo>
                  <a:cubicBezTo>
                    <a:pt x="2738" y="2355"/>
                    <a:pt x="2936" y="2375"/>
                    <a:pt x="3121" y="2471"/>
                  </a:cubicBezTo>
                  <a:cubicBezTo>
                    <a:pt x="3730" y="2780"/>
                    <a:pt x="3163" y="2896"/>
                    <a:pt x="3801" y="2625"/>
                  </a:cubicBezTo>
                  <a:cubicBezTo>
                    <a:pt x="4000" y="927"/>
                    <a:pt x="4099" y="1332"/>
                    <a:pt x="5390" y="1699"/>
                  </a:cubicBezTo>
                  <a:cubicBezTo>
                    <a:pt x="5404" y="1757"/>
                    <a:pt x="5560" y="2896"/>
                    <a:pt x="5844" y="1853"/>
                  </a:cubicBezTo>
                  <a:cubicBezTo>
                    <a:pt x="5957" y="1409"/>
                    <a:pt x="5830" y="888"/>
                    <a:pt x="5957" y="463"/>
                  </a:cubicBezTo>
                  <a:cubicBezTo>
                    <a:pt x="6014" y="232"/>
                    <a:pt x="6496" y="58"/>
                    <a:pt x="6638" y="0"/>
                  </a:cubicBezTo>
                  <a:cubicBezTo>
                    <a:pt x="6936" y="618"/>
                    <a:pt x="6965" y="869"/>
                    <a:pt x="7546" y="618"/>
                  </a:cubicBezTo>
                  <a:cubicBezTo>
                    <a:pt x="7617" y="463"/>
                    <a:pt x="7631" y="174"/>
                    <a:pt x="7773" y="154"/>
                  </a:cubicBezTo>
                  <a:cubicBezTo>
                    <a:pt x="7901" y="116"/>
                    <a:pt x="8014" y="309"/>
                    <a:pt x="8113" y="463"/>
                  </a:cubicBezTo>
                  <a:cubicBezTo>
                    <a:pt x="8284" y="734"/>
                    <a:pt x="8411" y="1081"/>
                    <a:pt x="8567" y="1390"/>
                  </a:cubicBezTo>
                  <a:cubicBezTo>
                    <a:pt x="8922" y="2124"/>
                    <a:pt x="8167" y="3084"/>
                    <a:pt x="8436" y="3895"/>
                  </a:cubicBezTo>
                  <a:cubicBezTo>
                    <a:pt x="8578" y="4339"/>
                    <a:pt x="8386" y="5198"/>
                    <a:pt x="8500" y="5662"/>
                  </a:cubicBezTo>
                  <a:cubicBezTo>
                    <a:pt x="8528" y="5816"/>
                    <a:pt x="8198" y="6879"/>
                    <a:pt x="8198" y="6879"/>
                  </a:cubicBezTo>
                  <a:cubicBezTo>
                    <a:pt x="8156" y="7651"/>
                    <a:pt x="7992" y="7803"/>
                    <a:pt x="7808" y="8536"/>
                  </a:cubicBezTo>
                  <a:cubicBezTo>
                    <a:pt x="7666" y="9038"/>
                    <a:pt x="8057" y="9015"/>
                    <a:pt x="7773" y="9112"/>
                  </a:cubicBezTo>
                  <a:cubicBezTo>
                    <a:pt x="7092" y="9556"/>
                    <a:pt x="7475" y="9344"/>
                    <a:pt x="6638" y="9730"/>
                  </a:cubicBezTo>
                  <a:cubicBezTo>
                    <a:pt x="6525" y="9768"/>
                    <a:pt x="6298" y="9884"/>
                    <a:pt x="6298" y="9884"/>
                  </a:cubicBezTo>
                  <a:cubicBezTo>
                    <a:pt x="5830" y="9846"/>
                    <a:pt x="3489" y="10000"/>
                    <a:pt x="2667" y="9266"/>
                  </a:cubicBezTo>
                  <a:cubicBezTo>
                    <a:pt x="2440" y="9054"/>
                    <a:pt x="2227" y="8803"/>
                    <a:pt x="1986" y="8649"/>
                  </a:cubicBezTo>
                  <a:cubicBezTo>
                    <a:pt x="1759" y="8494"/>
                    <a:pt x="1305" y="8340"/>
                    <a:pt x="1305" y="8340"/>
                  </a:cubicBezTo>
                  <a:cubicBezTo>
                    <a:pt x="1262" y="8185"/>
                    <a:pt x="1191" y="8031"/>
                    <a:pt x="1191" y="7876"/>
                  </a:cubicBezTo>
                  <a:cubicBezTo>
                    <a:pt x="1191" y="7703"/>
                    <a:pt x="1305" y="7568"/>
                    <a:pt x="1305" y="7413"/>
                  </a:cubicBezTo>
                  <a:cubicBezTo>
                    <a:pt x="1305" y="6873"/>
                    <a:pt x="1050" y="6332"/>
                    <a:pt x="624" y="6332"/>
                  </a:cubicBez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515" name="Oval 219"/>
            <p:cNvSpPr>
              <a:spLocks noChangeArrowheads="1"/>
            </p:cNvSpPr>
            <p:nvPr/>
          </p:nvSpPr>
          <p:spPr bwMode="auto">
            <a:xfrm flipH="1">
              <a:off x="5736169" y="5916467"/>
              <a:ext cx="122238" cy="2286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516" name="Oval 220"/>
            <p:cNvSpPr>
              <a:spLocks noChangeArrowheads="1"/>
            </p:cNvSpPr>
            <p:nvPr/>
          </p:nvSpPr>
          <p:spPr bwMode="auto">
            <a:xfrm flipH="1">
              <a:off x="5583769" y="6102205"/>
              <a:ext cx="122238" cy="2286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517" name="Oval 221"/>
            <p:cNvSpPr>
              <a:spLocks noChangeArrowheads="1"/>
            </p:cNvSpPr>
            <p:nvPr/>
          </p:nvSpPr>
          <p:spPr bwMode="auto">
            <a:xfrm flipH="1">
              <a:off x="5431369" y="5840267"/>
              <a:ext cx="122238" cy="2286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519" name="Freeform 223"/>
            <p:cNvSpPr>
              <a:spLocks/>
            </p:cNvSpPr>
            <p:nvPr/>
          </p:nvSpPr>
          <p:spPr bwMode="auto">
            <a:xfrm flipH="1">
              <a:off x="5316542" y="5459267"/>
              <a:ext cx="1119188" cy="688976"/>
            </a:xfrm>
            <a:custGeom>
              <a:avLst/>
              <a:gdLst/>
              <a:ahLst/>
              <a:cxnLst>
                <a:cxn ang="0">
                  <a:pos x="1" y="427"/>
                </a:cxn>
                <a:cxn ang="0">
                  <a:pos x="33" y="395"/>
                </a:cxn>
                <a:cxn ang="0">
                  <a:pos x="97" y="355"/>
                </a:cxn>
                <a:cxn ang="0">
                  <a:pos x="169" y="267"/>
                </a:cxn>
                <a:cxn ang="0">
                  <a:pos x="233" y="275"/>
                </a:cxn>
                <a:cxn ang="0">
                  <a:pos x="289" y="187"/>
                </a:cxn>
                <a:cxn ang="0">
                  <a:pos x="369" y="179"/>
                </a:cxn>
                <a:cxn ang="0">
                  <a:pos x="409" y="115"/>
                </a:cxn>
                <a:cxn ang="0">
                  <a:pos x="465" y="123"/>
                </a:cxn>
                <a:cxn ang="0">
                  <a:pos x="513" y="131"/>
                </a:cxn>
                <a:cxn ang="0">
                  <a:pos x="561" y="67"/>
                </a:cxn>
                <a:cxn ang="0">
                  <a:pos x="641" y="67"/>
                </a:cxn>
                <a:cxn ang="0">
                  <a:pos x="649" y="43"/>
                </a:cxn>
                <a:cxn ang="0">
                  <a:pos x="705" y="19"/>
                </a:cxn>
              </a:cxnLst>
              <a:rect l="0" t="0" r="r" b="b"/>
              <a:pathLst>
                <a:path w="705" h="434">
                  <a:moveTo>
                    <a:pt x="1" y="427"/>
                  </a:moveTo>
                  <a:cubicBezTo>
                    <a:pt x="55" y="408"/>
                    <a:pt x="0" y="434"/>
                    <a:pt x="33" y="395"/>
                  </a:cubicBezTo>
                  <a:cubicBezTo>
                    <a:pt x="47" y="377"/>
                    <a:pt x="76" y="365"/>
                    <a:pt x="97" y="355"/>
                  </a:cubicBezTo>
                  <a:cubicBezTo>
                    <a:pt x="123" y="314"/>
                    <a:pt x="125" y="296"/>
                    <a:pt x="169" y="267"/>
                  </a:cubicBezTo>
                  <a:cubicBezTo>
                    <a:pt x="190" y="269"/>
                    <a:pt x="211" y="276"/>
                    <a:pt x="233" y="275"/>
                  </a:cubicBezTo>
                  <a:cubicBezTo>
                    <a:pt x="280" y="270"/>
                    <a:pt x="253" y="198"/>
                    <a:pt x="289" y="187"/>
                  </a:cubicBezTo>
                  <a:cubicBezTo>
                    <a:pt x="314" y="178"/>
                    <a:pt x="342" y="181"/>
                    <a:pt x="369" y="179"/>
                  </a:cubicBezTo>
                  <a:cubicBezTo>
                    <a:pt x="388" y="121"/>
                    <a:pt x="370" y="140"/>
                    <a:pt x="409" y="115"/>
                  </a:cubicBezTo>
                  <a:cubicBezTo>
                    <a:pt x="427" y="117"/>
                    <a:pt x="446" y="117"/>
                    <a:pt x="465" y="123"/>
                  </a:cubicBezTo>
                  <a:cubicBezTo>
                    <a:pt x="513" y="137"/>
                    <a:pt x="464" y="147"/>
                    <a:pt x="513" y="131"/>
                  </a:cubicBezTo>
                  <a:cubicBezTo>
                    <a:pt x="523" y="99"/>
                    <a:pt x="533" y="85"/>
                    <a:pt x="561" y="67"/>
                  </a:cubicBezTo>
                  <a:cubicBezTo>
                    <a:pt x="585" y="71"/>
                    <a:pt x="616" y="83"/>
                    <a:pt x="641" y="67"/>
                  </a:cubicBezTo>
                  <a:cubicBezTo>
                    <a:pt x="648" y="62"/>
                    <a:pt x="644" y="50"/>
                    <a:pt x="649" y="43"/>
                  </a:cubicBezTo>
                  <a:cubicBezTo>
                    <a:pt x="660" y="26"/>
                    <a:pt x="686" y="0"/>
                    <a:pt x="705" y="19"/>
                  </a:cubicBezTo>
                </a:path>
              </a:pathLst>
            </a:custGeom>
            <a:noFill/>
            <a:ln w="57150" cmpd="sng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6" name="Group 275"/>
          <p:cNvGrpSpPr/>
          <p:nvPr/>
        </p:nvGrpSpPr>
        <p:grpSpPr>
          <a:xfrm>
            <a:off x="5884334" y="4856763"/>
            <a:ext cx="4667432" cy="1574002"/>
            <a:chOff x="4254008" y="4856763"/>
            <a:chExt cx="4773755" cy="1574002"/>
          </a:xfrm>
        </p:grpSpPr>
        <p:sp>
          <p:nvSpPr>
            <p:cNvPr id="6154" name="Text Box 29"/>
            <p:cNvSpPr txBox="1">
              <a:spLocks noChangeArrowheads="1"/>
            </p:cNvSpPr>
            <p:nvPr/>
          </p:nvSpPr>
          <p:spPr bwMode="auto">
            <a:xfrm>
              <a:off x="5839302" y="4856763"/>
              <a:ext cx="170772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dirty="0">
                  <a:solidFill>
                    <a:srgbClr val="800000"/>
                  </a:solidFill>
                  <a:latin typeface="Calibri"/>
                </a:rPr>
                <a:t>remodeling</a:t>
              </a:r>
            </a:p>
          </p:txBody>
        </p:sp>
        <p:sp>
          <p:nvSpPr>
            <p:cNvPr id="695569" name="Rectangle 273"/>
            <p:cNvSpPr>
              <a:spLocks noChangeArrowheads="1"/>
            </p:cNvSpPr>
            <p:nvPr/>
          </p:nvSpPr>
          <p:spPr bwMode="auto">
            <a:xfrm>
              <a:off x="4254008" y="4906765"/>
              <a:ext cx="4773755" cy="1524000"/>
            </a:xfrm>
            <a:prstGeom prst="rect">
              <a:avLst/>
            </a:prstGeom>
            <a:noFill/>
            <a:ln w="38100">
              <a:solidFill>
                <a:srgbClr val="C30E1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79"/>
          <p:cNvGrpSpPr/>
          <p:nvPr/>
        </p:nvGrpSpPr>
        <p:grpSpPr>
          <a:xfrm>
            <a:off x="8753955" y="5408901"/>
            <a:ext cx="1705470" cy="1015663"/>
            <a:chOff x="7229955" y="5408900"/>
            <a:chExt cx="1705470" cy="1015663"/>
          </a:xfrm>
        </p:grpSpPr>
        <p:sp>
          <p:nvSpPr>
            <p:cNvPr id="695525" name="Line 229"/>
            <p:cNvSpPr>
              <a:spLocks noChangeShapeType="1"/>
            </p:cNvSpPr>
            <p:nvPr/>
          </p:nvSpPr>
          <p:spPr bwMode="auto">
            <a:xfrm>
              <a:off x="7510873" y="6002777"/>
              <a:ext cx="228600" cy="0"/>
            </a:xfrm>
            <a:prstGeom prst="line">
              <a:avLst/>
            </a:prstGeom>
            <a:noFill/>
            <a:ln w="44450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526" name="Rectangle 230" descr="80%"/>
            <p:cNvSpPr>
              <a:spLocks noChangeArrowheads="1"/>
            </p:cNvSpPr>
            <p:nvPr/>
          </p:nvSpPr>
          <p:spPr bwMode="auto">
            <a:xfrm>
              <a:off x="7792425" y="5639427"/>
              <a:ext cx="1143000" cy="6858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44" name="Oval 239"/>
            <p:cNvSpPr>
              <a:spLocks noChangeArrowheads="1"/>
            </p:cNvSpPr>
            <p:nvPr/>
          </p:nvSpPr>
          <p:spPr bwMode="auto">
            <a:xfrm>
              <a:off x="7858199" y="5670706"/>
              <a:ext cx="184168" cy="9165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66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Calibri"/>
                </a:rPr>
                <a:t>.</a:t>
              </a:r>
            </a:p>
          </p:txBody>
        </p:sp>
        <p:sp>
          <p:nvSpPr>
            <p:cNvPr id="695536" name="Oval 240"/>
            <p:cNvSpPr>
              <a:spLocks noChangeArrowheads="1"/>
            </p:cNvSpPr>
            <p:nvPr/>
          </p:nvSpPr>
          <p:spPr bwMode="auto">
            <a:xfrm>
              <a:off x="7842747" y="5840212"/>
              <a:ext cx="152406" cy="8771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538" name="Oval 242"/>
            <p:cNvSpPr>
              <a:spLocks noChangeArrowheads="1"/>
            </p:cNvSpPr>
            <p:nvPr/>
          </p:nvSpPr>
          <p:spPr bwMode="auto">
            <a:xfrm>
              <a:off x="8217316" y="5700248"/>
              <a:ext cx="152406" cy="8771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539" name="Oval 243"/>
            <p:cNvSpPr>
              <a:spLocks noChangeArrowheads="1"/>
            </p:cNvSpPr>
            <p:nvPr/>
          </p:nvSpPr>
          <p:spPr bwMode="auto">
            <a:xfrm>
              <a:off x="8554425" y="5740201"/>
              <a:ext cx="152406" cy="877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540" name="Oval 244"/>
            <p:cNvSpPr>
              <a:spLocks noChangeArrowheads="1"/>
            </p:cNvSpPr>
            <p:nvPr/>
          </p:nvSpPr>
          <p:spPr bwMode="auto">
            <a:xfrm>
              <a:off x="8407817" y="5674521"/>
              <a:ext cx="152406" cy="8771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38" name="Oval 246"/>
            <p:cNvSpPr>
              <a:spLocks noChangeArrowheads="1"/>
            </p:cNvSpPr>
            <p:nvPr/>
          </p:nvSpPr>
          <p:spPr bwMode="auto">
            <a:xfrm>
              <a:off x="8144774" y="5806038"/>
              <a:ext cx="152406" cy="7580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66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Calibri"/>
                </a:rPr>
                <a:t>.</a:t>
              </a:r>
            </a:p>
          </p:txBody>
        </p:sp>
        <p:sp>
          <p:nvSpPr>
            <p:cNvPr id="695543" name="Oval 247"/>
            <p:cNvSpPr>
              <a:spLocks noChangeArrowheads="1"/>
            </p:cNvSpPr>
            <p:nvPr/>
          </p:nvSpPr>
          <p:spPr bwMode="auto">
            <a:xfrm flipH="1">
              <a:off x="7949637" y="5965424"/>
              <a:ext cx="166484" cy="820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545" name="Oval 249"/>
            <p:cNvSpPr>
              <a:spLocks noChangeArrowheads="1"/>
            </p:cNvSpPr>
            <p:nvPr/>
          </p:nvSpPr>
          <p:spPr bwMode="auto">
            <a:xfrm>
              <a:off x="8325825" y="5881908"/>
              <a:ext cx="152406" cy="8771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546" name="Oval 250"/>
            <p:cNvSpPr>
              <a:spLocks noChangeArrowheads="1"/>
            </p:cNvSpPr>
            <p:nvPr/>
          </p:nvSpPr>
          <p:spPr bwMode="auto">
            <a:xfrm>
              <a:off x="8747058" y="5684601"/>
              <a:ext cx="152406" cy="8771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547" name="Oval 251"/>
            <p:cNvSpPr>
              <a:spLocks noChangeArrowheads="1"/>
            </p:cNvSpPr>
            <p:nvPr/>
          </p:nvSpPr>
          <p:spPr bwMode="auto">
            <a:xfrm>
              <a:off x="8519983" y="5914217"/>
              <a:ext cx="152406" cy="8771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32" name="Oval 253"/>
            <p:cNvSpPr>
              <a:spLocks noChangeArrowheads="1"/>
            </p:cNvSpPr>
            <p:nvPr/>
          </p:nvSpPr>
          <p:spPr bwMode="auto">
            <a:xfrm>
              <a:off x="8216644" y="6021835"/>
              <a:ext cx="178072" cy="8556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66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Calibri"/>
                </a:rPr>
                <a:t>.</a:t>
              </a:r>
            </a:p>
          </p:txBody>
        </p:sp>
        <p:sp>
          <p:nvSpPr>
            <p:cNvPr id="695550" name="Oval 254"/>
            <p:cNvSpPr>
              <a:spLocks noChangeArrowheads="1"/>
            </p:cNvSpPr>
            <p:nvPr/>
          </p:nvSpPr>
          <p:spPr bwMode="auto">
            <a:xfrm>
              <a:off x="8117888" y="6241292"/>
              <a:ext cx="207943" cy="6044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552" name="Oval 256"/>
            <p:cNvSpPr>
              <a:spLocks noChangeArrowheads="1"/>
            </p:cNvSpPr>
            <p:nvPr/>
          </p:nvSpPr>
          <p:spPr bwMode="auto">
            <a:xfrm>
              <a:off x="8478225" y="6034308"/>
              <a:ext cx="152406" cy="8771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553" name="Oval 257"/>
            <p:cNvSpPr>
              <a:spLocks noChangeArrowheads="1"/>
            </p:cNvSpPr>
            <p:nvPr/>
          </p:nvSpPr>
          <p:spPr bwMode="auto">
            <a:xfrm>
              <a:off x="8738524" y="5910152"/>
              <a:ext cx="152406" cy="8771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554" name="Oval 258"/>
            <p:cNvSpPr>
              <a:spLocks noChangeArrowheads="1"/>
            </p:cNvSpPr>
            <p:nvPr/>
          </p:nvSpPr>
          <p:spPr bwMode="auto">
            <a:xfrm>
              <a:off x="8729107" y="6196768"/>
              <a:ext cx="152406" cy="8771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26" name="Oval 260"/>
            <p:cNvSpPr>
              <a:spLocks noChangeArrowheads="1"/>
            </p:cNvSpPr>
            <p:nvPr/>
          </p:nvSpPr>
          <p:spPr bwMode="auto">
            <a:xfrm>
              <a:off x="8021025" y="6098645"/>
              <a:ext cx="152406" cy="74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66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Calibri"/>
                </a:rPr>
                <a:t>.</a:t>
              </a:r>
            </a:p>
          </p:txBody>
        </p:sp>
        <p:sp>
          <p:nvSpPr>
            <p:cNvPr id="695557" name="Oval 261"/>
            <p:cNvSpPr>
              <a:spLocks noChangeArrowheads="1"/>
            </p:cNvSpPr>
            <p:nvPr/>
          </p:nvSpPr>
          <p:spPr bwMode="auto">
            <a:xfrm>
              <a:off x="7858199" y="6195812"/>
              <a:ext cx="178650" cy="67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559" name="Oval 263"/>
            <p:cNvSpPr>
              <a:spLocks noChangeArrowheads="1"/>
            </p:cNvSpPr>
            <p:nvPr/>
          </p:nvSpPr>
          <p:spPr bwMode="auto">
            <a:xfrm>
              <a:off x="8264254" y="6136315"/>
              <a:ext cx="182817" cy="8669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560" name="Oval 264"/>
            <p:cNvSpPr>
              <a:spLocks noChangeArrowheads="1"/>
            </p:cNvSpPr>
            <p:nvPr/>
          </p:nvSpPr>
          <p:spPr bwMode="auto">
            <a:xfrm>
              <a:off x="8747668" y="6074338"/>
              <a:ext cx="152406" cy="8771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561" name="Oval 265"/>
            <p:cNvSpPr>
              <a:spLocks noChangeArrowheads="1"/>
            </p:cNvSpPr>
            <p:nvPr/>
          </p:nvSpPr>
          <p:spPr bwMode="auto">
            <a:xfrm>
              <a:off x="8469018" y="6186912"/>
              <a:ext cx="182035" cy="8364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7229955" y="5408900"/>
              <a:ext cx="394660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6000" dirty="0">
                  <a:solidFill>
                    <a:srgbClr val="1F497D"/>
                  </a:solidFill>
                  <a:latin typeface="Arial Narrow" pitchFamily="34" charset="0"/>
                </a:rPr>
                <a:t>}</a:t>
              </a:r>
              <a:endParaRPr lang="en-US" sz="1100" dirty="0">
                <a:solidFill>
                  <a:srgbClr val="1F497D"/>
                </a:solidFill>
                <a:latin typeface="Arial Narrow" pitchFamily="34" charset="0"/>
              </a:endParaRPr>
            </a:p>
          </p:txBody>
        </p:sp>
      </p:grpSp>
      <p:sp>
        <p:nvSpPr>
          <p:cNvPr id="282" name="Text Box 210"/>
          <p:cNvSpPr txBox="1">
            <a:spLocks noChangeArrowheads="1"/>
          </p:cNvSpPr>
          <p:nvPr/>
        </p:nvSpPr>
        <p:spPr bwMode="auto">
          <a:xfrm flipH="1">
            <a:off x="9128502" y="5346172"/>
            <a:ext cx="152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mature bone</a:t>
            </a:r>
          </a:p>
        </p:txBody>
      </p:sp>
      <p:grpSp>
        <p:nvGrpSpPr>
          <p:cNvPr id="28" name="Group 264"/>
          <p:cNvGrpSpPr/>
          <p:nvPr/>
        </p:nvGrpSpPr>
        <p:grpSpPr>
          <a:xfrm>
            <a:off x="4706932" y="1030635"/>
            <a:ext cx="1242449" cy="816244"/>
            <a:chOff x="2131016" y="1046133"/>
            <a:chExt cx="1242449" cy="816244"/>
          </a:xfrm>
        </p:grpSpPr>
        <p:sp>
          <p:nvSpPr>
            <p:cNvPr id="260" name="Oval 259"/>
            <p:cNvSpPr/>
            <p:nvPr/>
          </p:nvSpPr>
          <p:spPr>
            <a:xfrm>
              <a:off x="2316996" y="1270860"/>
              <a:ext cx="472699" cy="36421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1" name="Oval 260"/>
            <p:cNvSpPr/>
            <p:nvPr/>
          </p:nvSpPr>
          <p:spPr>
            <a:xfrm>
              <a:off x="2624379" y="1074547"/>
              <a:ext cx="472699" cy="36421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2" name="Oval 261"/>
            <p:cNvSpPr/>
            <p:nvPr/>
          </p:nvSpPr>
          <p:spPr>
            <a:xfrm>
              <a:off x="2900766" y="1358685"/>
              <a:ext cx="472699" cy="36421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3" name="Oval 262"/>
            <p:cNvSpPr/>
            <p:nvPr/>
          </p:nvSpPr>
          <p:spPr>
            <a:xfrm>
              <a:off x="2451315" y="1498167"/>
              <a:ext cx="472699" cy="36421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4" name="Oval 263"/>
            <p:cNvSpPr/>
            <p:nvPr/>
          </p:nvSpPr>
          <p:spPr>
            <a:xfrm>
              <a:off x="2131016" y="1046133"/>
              <a:ext cx="472699" cy="36421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69" name="Text Box 52"/>
          <p:cNvSpPr txBox="1">
            <a:spLocks noChangeArrowheads="1"/>
          </p:cNvSpPr>
          <p:nvPr/>
        </p:nvSpPr>
        <p:spPr bwMode="auto">
          <a:xfrm>
            <a:off x="3234266" y="3335553"/>
            <a:ext cx="1676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>
                <a:solidFill>
                  <a:srgbClr val="0000FF"/>
                </a:solidFill>
                <a:latin typeface="Calibri"/>
              </a:rPr>
              <a:t>chemotaxis</a:t>
            </a:r>
            <a:endParaRPr lang="en-US" sz="2000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70" name="Text Box 13"/>
          <p:cNvSpPr txBox="1">
            <a:spLocks noChangeArrowheads="1"/>
          </p:cNvSpPr>
          <p:nvPr/>
        </p:nvSpPr>
        <p:spPr bwMode="auto">
          <a:xfrm>
            <a:off x="3801573" y="2172823"/>
            <a:ext cx="2133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TGF</a:t>
            </a:r>
          </a:p>
        </p:txBody>
      </p:sp>
      <p:sp>
        <p:nvSpPr>
          <p:cNvPr id="271" name="Text Box 13"/>
          <p:cNvSpPr txBox="1">
            <a:spLocks noChangeArrowheads="1"/>
          </p:cNvSpPr>
          <p:nvPr/>
        </p:nvSpPr>
        <p:spPr bwMode="auto">
          <a:xfrm>
            <a:off x="2810972" y="2147423"/>
            <a:ext cx="2133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FGF</a:t>
            </a:r>
          </a:p>
        </p:txBody>
      </p:sp>
      <p:grpSp>
        <p:nvGrpSpPr>
          <p:cNvPr id="29" name="Group 282"/>
          <p:cNvGrpSpPr/>
          <p:nvPr/>
        </p:nvGrpSpPr>
        <p:grpSpPr>
          <a:xfrm>
            <a:off x="6510960" y="1018409"/>
            <a:ext cx="2394907" cy="895747"/>
            <a:chOff x="4868421" y="1145413"/>
            <a:chExt cx="2394907" cy="895747"/>
          </a:xfrm>
        </p:grpSpPr>
        <p:sp>
          <p:nvSpPr>
            <p:cNvPr id="695300" name="Rectangle 4" descr="80%"/>
            <p:cNvSpPr>
              <a:spLocks noChangeArrowheads="1"/>
            </p:cNvSpPr>
            <p:nvPr/>
          </p:nvSpPr>
          <p:spPr bwMode="auto">
            <a:xfrm rot="434940" flipV="1">
              <a:off x="4868421" y="1199062"/>
              <a:ext cx="1752600" cy="76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302" name="Rectangle 6"/>
            <p:cNvSpPr>
              <a:spLocks noChangeArrowheads="1"/>
            </p:cNvSpPr>
            <p:nvPr/>
          </p:nvSpPr>
          <p:spPr bwMode="auto">
            <a:xfrm rot="2157297" flipV="1">
              <a:off x="5811225" y="1326372"/>
              <a:ext cx="609600" cy="381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303" name="Rectangle 7"/>
            <p:cNvSpPr>
              <a:spLocks noChangeArrowheads="1"/>
            </p:cNvSpPr>
            <p:nvPr/>
          </p:nvSpPr>
          <p:spPr bwMode="auto">
            <a:xfrm rot="434940" flipV="1">
              <a:off x="6018947" y="1279160"/>
              <a:ext cx="6858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304" name="Rectangle 8" descr="80%"/>
            <p:cNvSpPr>
              <a:spLocks noChangeArrowheads="1"/>
            </p:cNvSpPr>
            <p:nvPr/>
          </p:nvSpPr>
          <p:spPr bwMode="auto">
            <a:xfrm rot="10510712" flipV="1">
              <a:off x="5926653" y="1199388"/>
              <a:ext cx="1336675" cy="76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305" name="Rectangle 9"/>
            <p:cNvSpPr>
              <a:spLocks noChangeArrowheads="1"/>
            </p:cNvSpPr>
            <p:nvPr/>
          </p:nvSpPr>
          <p:spPr bwMode="auto">
            <a:xfrm rot="12233069" flipV="1">
              <a:off x="5882203" y="1239076"/>
              <a:ext cx="357188" cy="3905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306" name="Freeform 10"/>
            <p:cNvSpPr>
              <a:spLocks/>
            </p:cNvSpPr>
            <p:nvPr/>
          </p:nvSpPr>
          <p:spPr bwMode="auto">
            <a:xfrm flipV="1">
              <a:off x="5852041" y="1534351"/>
              <a:ext cx="303226" cy="279400"/>
            </a:xfrm>
            <a:custGeom>
              <a:avLst/>
              <a:gdLst/>
              <a:ahLst/>
              <a:cxnLst>
                <a:cxn ang="0">
                  <a:pos x="72" y="21"/>
                </a:cxn>
                <a:cxn ang="0">
                  <a:pos x="32" y="77"/>
                </a:cxn>
                <a:cxn ang="0">
                  <a:pos x="0" y="85"/>
                </a:cxn>
                <a:cxn ang="0">
                  <a:pos x="88" y="149"/>
                </a:cxn>
                <a:cxn ang="0">
                  <a:pos x="112" y="133"/>
                </a:cxn>
                <a:cxn ang="0">
                  <a:pos x="128" y="85"/>
                </a:cxn>
                <a:cxn ang="0">
                  <a:pos x="120" y="61"/>
                </a:cxn>
                <a:cxn ang="0">
                  <a:pos x="72" y="21"/>
                </a:cxn>
              </a:cxnLst>
              <a:rect l="0" t="0" r="r" b="b"/>
              <a:pathLst>
                <a:path w="128" h="149">
                  <a:moveTo>
                    <a:pt x="72" y="21"/>
                  </a:moveTo>
                  <a:cubicBezTo>
                    <a:pt x="11" y="0"/>
                    <a:pt x="58" y="45"/>
                    <a:pt x="32" y="77"/>
                  </a:cubicBezTo>
                  <a:cubicBezTo>
                    <a:pt x="24" y="85"/>
                    <a:pt x="10" y="82"/>
                    <a:pt x="0" y="85"/>
                  </a:cubicBezTo>
                  <a:cubicBezTo>
                    <a:pt x="38" y="97"/>
                    <a:pt x="47" y="135"/>
                    <a:pt x="88" y="149"/>
                  </a:cubicBezTo>
                  <a:cubicBezTo>
                    <a:pt x="96" y="143"/>
                    <a:pt x="106" y="141"/>
                    <a:pt x="112" y="133"/>
                  </a:cubicBezTo>
                  <a:cubicBezTo>
                    <a:pt x="120" y="118"/>
                    <a:pt x="128" y="85"/>
                    <a:pt x="128" y="85"/>
                  </a:cubicBezTo>
                  <a:cubicBezTo>
                    <a:pt x="125" y="77"/>
                    <a:pt x="125" y="66"/>
                    <a:pt x="120" y="61"/>
                  </a:cubicBezTo>
                  <a:cubicBezTo>
                    <a:pt x="69" y="10"/>
                    <a:pt x="72" y="50"/>
                    <a:pt x="72" y="2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307" name="Freeform 11"/>
            <p:cNvSpPr>
              <a:spLocks/>
            </p:cNvSpPr>
            <p:nvPr/>
          </p:nvSpPr>
          <p:spPr bwMode="auto">
            <a:xfrm flipV="1">
              <a:off x="5737741" y="1145413"/>
              <a:ext cx="311150" cy="273050"/>
            </a:xfrm>
            <a:custGeom>
              <a:avLst/>
              <a:gdLst/>
              <a:ahLst/>
              <a:cxnLst>
                <a:cxn ang="0">
                  <a:pos x="162" y="24"/>
                </a:cxn>
                <a:cxn ang="0">
                  <a:pos x="90" y="40"/>
                </a:cxn>
                <a:cxn ang="0">
                  <a:pos x="42" y="72"/>
                </a:cxn>
                <a:cxn ang="0">
                  <a:pos x="122" y="112"/>
                </a:cxn>
                <a:cxn ang="0">
                  <a:pos x="170" y="144"/>
                </a:cxn>
                <a:cxn ang="0">
                  <a:pos x="122" y="0"/>
                </a:cxn>
                <a:cxn ang="0">
                  <a:pos x="98" y="56"/>
                </a:cxn>
              </a:cxnLst>
              <a:rect l="0" t="0" r="r" b="b"/>
              <a:pathLst>
                <a:path w="196" h="172">
                  <a:moveTo>
                    <a:pt x="162" y="24"/>
                  </a:moveTo>
                  <a:cubicBezTo>
                    <a:pt x="157" y="24"/>
                    <a:pt x="97" y="36"/>
                    <a:pt x="90" y="40"/>
                  </a:cubicBezTo>
                  <a:cubicBezTo>
                    <a:pt x="72" y="48"/>
                    <a:pt x="42" y="72"/>
                    <a:pt x="42" y="72"/>
                  </a:cubicBezTo>
                  <a:cubicBezTo>
                    <a:pt x="0" y="134"/>
                    <a:pt x="75" y="96"/>
                    <a:pt x="122" y="112"/>
                  </a:cubicBezTo>
                  <a:cubicBezTo>
                    <a:pt x="149" y="153"/>
                    <a:pt x="127" y="172"/>
                    <a:pt x="170" y="144"/>
                  </a:cubicBezTo>
                  <a:cubicBezTo>
                    <a:pt x="192" y="76"/>
                    <a:pt x="196" y="24"/>
                    <a:pt x="122" y="0"/>
                  </a:cubicBezTo>
                  <a:cubicBezTo>
                    <a:pt x="109" y="18"/>
                    <a:pt x="98" y="33"/>
                    <a:pt x="98" y="56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301" name="Rectangle 5"/>
            <p:cNvSpPr>
              <a:spLocks noChangeArrowheads="1"/>
            </p:cNvSpPr>
            <p:nvPr/>
          </p:nvSpPr>
          <p:spPr bwMode="auto">
            <a:xfrm rot="2157297" flipV="1">
              <a:off x="5812287" y="1649082"/>
              <a:ext cx="364975" cy="355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95326" name="AutoShape 30"/>
          <p:cNvSpPr>
            <a:spLocks noChangeArrowheads="1"/>
          </p:cNvSpPr>
          <p:nvPr/>
        </p:nvSpPr>
        <p:spPr bwMode="auto">
          <a:xfrm rot="15379089">
            <a:off x="7820163" y="2088503"/>
            <a:ext cx="601289" cy="447068"/>
          </a:xfrm>
          <a:prstGeom prst="leftArrow">
            <a:avLst>
              <a:gd name="adj1" fmla="val 50000"/>
              <a:gd name="adj2" fmla="val 88184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5430" name="Rectangle 134"/>
          <p:cNvSpPr>
            <a:spLocks noChangeArrowheads="1"/>
          </p:cNvSpPr>
          <p:nvPr/>
        </p:nvSpPr>
        <p:spPr bwMode="auto">
          <a:xfrm>
            <a:off x="8729134" y="908346"/>
            <a:ext cx="468702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0" name="Group 272"/>
          <p:cNvGrpSpPr/>
          <p:nvPr/>
        </p:nvGrpSpPr>
        <p:grpSpPr>
          <a:xfrm flipV="1">
            <a:off x="6934191" y="1103073"/>
            <a:ext cx="1752600" cy="1143000"/>
            <a:chOff x="2743200" y="3863212"/>
            <a:chExt cx="1752600" cy="1143000"/>
          </a:xfrm>
        </p:grpSpPr>
        <p:grpSp>
          <p:nvGrpSpPr>
            <p:cNvPr id="31" name="Group 135"/>
            <p:cNvGrpSpPr>
              <a:grpSpLocks/>
            </p:cNvGrpSpPr>
            <p:nvPr/>
          </p:nvGrpSpPr>
          <p:grpSpPr bwMode="auto">
            <a:xfrm>
              <a:off x="2895600" y="4396612"/>
              <a:ext cx="381000" cy="177800"/>
              <a:chOff x="2592" y="1440"/>
              <a:chExt cx="240" cy="112"/>
            </a:xfrm>
          </p:grpSpPr>
          <p:sp>
            <p:nvSpPr>
              <p:cNvPr id="695432" name="Oval 136"/>
              <p:cNvSpPr>
                <a:spLocks noChangeArrowheads="1"/>
              </p:cNvSpPr>
              <p:nvPr/>
            </p:nvSpPr>
            <p:spPr bwMode="auto">
              <a:xfrm>
                <a:off x="2640" y="144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695520" name="Group 137"/>
              <p:cNvGrpSpPr>
                <a:grpSpLocks/>
              </p:cNvGrpSpPr>
              <p:nvPr/>
            </p:nvGrpSpPr>
            <p:grpSpPr bwMode="auto">
              <a:xfrm>
                <a:off x="2592" y="1440"/>
                <a:ext cx="240" cy="112"/>
                <a:chOff x="2592" y="1440"/>
                <a:chExt cx="240" cy="112"/>
              </a:xfrm>
            </p:grpSpPr>
            <p:sp>
              <p:nvSpPr>
                <p:cNvPr id="695434" name="Oval 138"/>
                <p:cNvSpPr>
                  <a:spLocks noChangeArrowheads="1"/>
                </p:cNvSpPr>
                <p:nvPr/>
              </p:nvSpPr>
              <p:spPr bwMode="auto">
                <a:xfrm>
                  <a:off x="2592" y="1488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5435" name="Oval 139"/>
                <p:cNvSpPr>
                  <a:spLocks noChangeArrowheads="1"/>
                </p:cNvSpPr>
                <p:nvPr/>
              </p:nvSpPr>
              <p:spPr bwMode="auto">
                <a:xfrm>
                  <a:off x="2688" y="1488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695521" name="Group 140"/>
                <p:cNvGrpSpPr>
                  <a:grpSpLocks/>
                </p:cNvGrpSpPr>
                <p:nvPr/>
              </p:nvGrpSpPr>
              <p:grpSpPr bwMode="auto">
                <a:xfrm>
                  <a:off x="2736" y="1440"/>
                  <a:ext cx="96" cy="112"/>
                  <a:chOff x="2400" y="1488"/>
                  <a:chExt cx="96" cy="112"/>
                </a:xfrm>
              </p:grpSpPr>
              <p:sp>
                <p:nvSpPr>
                  <p:cNvPr id="695437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488"/>
                    <a:ext cx="48" cy="4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95438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1488"/>
                    <a:ext cx="48" cy="4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95439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2424" y="1552"/>
                    <a:ext cx="48" cy="4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</p:grpSp>
        <p:grpSp>
          <p:nvGrpSpPr>
            <p:cNvPr id="695522" name="Group 144"/>
            <p:cNvGrpSpPr>
              <a:grpSpLocks/>
            </p:cNvGrpSpPr>
            <p:nvPr/>
          </p:nvGrpSpPr>
          <p:grpSpPr bwMode="auto">
            <a:xfrm>
              <a:off x="2743200" y="4612512"/>
              <a:ext cx="381000" cy="177800"/>
              <a:chOff x="2592" y="1440"/>
              <a:chExt cx="240" cy="112"/>
            </a:xfrm>
          </p:grpSpPr>
          <p:sp>
            <p:nvSpPr>
              <p:cNvPr id="695441" name="Oval 145"/>
              <p:cNvSpPr>
                <a:spLocks noChangeArrowheads="1"/>
              </p:cNvSpPr>
              <p:nvPr/>
            </p:nvSpPr>
            <p:spPr bwMode="auto">
              <a:xfrm>
                <a:off x="2640" y="144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695523" name="Group 146"/>
              <p:cNvGrpSpPr>
                <a:grpSpLocks/>
              </p:cNvGrpSpPr>
              <p:nvPr/>
            </p:nvGrpSpPr>
            <p:grpSpPr bwMode="auto">
              <a:xfrm>
                <a:off x="2592" y="1440"/>
                <a:ext cx="240" cy="112"/>
                <a:chOff x="2592" y="1440"/>
                <a:chExt cx="240" cy="112"/>
              </a:xfrm>
            </p:grpSpPr>
            <p:sp>
              <p:nvSpPr>
                <p:cNvPr id="695443" name="Oval 147"/>
                <p:cNvSpPr>
                  <a:spLocks noChangeArrowheads="1"/>
                </p:cNvSpPr>
                <p:nvPr/>
              </p:nvSpPr>
              <p:spPr bwMode="auto">
                <a:xfrm>
                  <a:off x="2592" y="1488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5444" name="Oval 148"/>
                <p:cNvSpPr>
                  <a:spLocks noChangeArrowheads="1"/>
                </p:cNvSpPr>
                <p:nvPr/>
              </p:nvSpPr>
              <p:spPr bwMode="auto">
                <a:xfrm>
                  <a:off x="2688" y="1488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695524" name="Group 149"/>
                <p:cNvGrpSpPr>
                  <a:grpSpLocks/>
                </p:cNvGrpSpPr>
                <p:nvPr/>
              </p:nvGrpSpPr>
              <p:grpSpPr bwMode="auto">
                <a:xfrm>
                  <a:off x="2736" y="1440"/>
                  <a:ext cx="96" cy="112"/>
                  <a:chOff x="2400" y="1488"/>
                  <a:chExt cx="96" cy="112"/>
                </a:xfrm>
              </p:grpSpPr>
              <p:sp>
                <p:nvSpPr>
                  <p:cNvPr id="695446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488"/>
                    <a:ext cx="48" cy="4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95447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1488"/>
                    <a:ext cx="48" cy="4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95448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2424" y="1552"/>
                    <a:ext cx="48" cy="4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</p:grpSp>
        <p:grpSp>
          <p:nvGrpSpPr>
            <p:cNvPr id="695527" name="Group 153"/>
            <p:cNvGrpSpPr>
              <a:grpSpLocks/>
            </p:cNvGrpSpPr>
            <p:nvPr/>
          </p:nvGrpSpPr>
          <p:grpSpPr bwMode="auto">
            <a:xfrm>
              <a:off x="2743200" y="4828412"/>
              <a:ext cx="381000" cy="177800"/>
              <a:chOff x="2592" y="1440"/>
              <a:chExt cx="240" cy="112"/>
            </a:xfrm>
          </p:grpSpPr>
          <p:sp>
            <p:nvSpPr>
              <p:cNvPr id="695450" name="Oval 154"/>
              <p:cNvSpPr>
                <a:spLocks noChangeArrowheads="1"/>
              </p:cNvSpPr>
              <p:nvPr/>
            </p:nvSpPr>
            <p:spPr bwMode="auto">
              <a:xfrm>
                <a:off x="2640" y="144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695528" name="Group 155"/>
              <p:cNvGrpSpPr>
                <a:grpSpLocks/>
              </p:cNvGrpSpPr>
              <p:nvPr/>
            </p:nvGrpSpPr>
            <p:grpSpPr bwMode="auto">
              <a:xfrm>
                <a:off x="2592" y="1440"/>
                <a:ext cx="240" cy="112"/>
                <a:chOff x="2592" y="1440"/>
                <a:chExt cx="240" cy="112"/>
              </a:xfrm>
            </p:grpSpPr>
            <p:sp>
              <p:nvSpPr>
                <p:cNvPr id="695452" name="Oval 156"/>
                <p:cNvSpPr>
                  <a:spLocks noChangeArrowheads="1"/>
                </p:cNvSpPr>
                <p:nvPr/>
              </p:nvSpPr>
              <p:spPr bwMode="auto">
                <a:xfrm>
                  <a:off x="2592" y="1488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5453" name="Oval 157"/>
                <p:cNvSpPr>
                  <a:spLocks noChangeArrowheads="1"/>
                </p:cNvSpPr>
                <p:nvPr/>
              </p:nvSpPr>
              <p:spPr bwMode="auto">
                <a:xfrm>
                  <a:off x="2688" y="1488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695530" name="Group 158"/>
                <p:cNvGrpSpPr>
                  <a:grpSpLocks/>
                </p:cNvGrpSpPr>
                <p:nvPr/>
              </p:nvGrpSpPr>
              <p:grpSpPr bwMode="auto">
                <a:xfrm>
                  <a:off x="2736" y="1440"/>
                  <a:ext cx="96" cy="112"/>
                  <a:chOff x="2400" y="1488"/>
                  <a:chExt cx="96" cy="112"/>
                </a:xfrm>
              </p:grpSpPr>
              <p:sp>
                <p:nvSpPr>
                  <p:cNvPr id="695455" name="Oval 159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488"/>
                    <a:ext cx="48" cy="4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95456" name="Oval 160"/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1488"/>
                    <a:ext cx="48" cy="4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95457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2424" y="1552"/>
                    <a:ext cx="48" cy="4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</p:grpSp>
        <p:grpSp>
          <p:nvGrpSpPr>
            <p:cNvPr id="695534" name="Group 162"/>
            <p:cNvGrpSpPr>
              <a:grpSpLocks/>
            </p:cNvGrpSpPr>
            <p:nvPr/>
          </p:nvGrpSpPr>
          <p:grpSpPr bwMode="auto">
            <a:xfrm>
              <a:off x="3810000" y="4396612"/>
              <a:ext cx="381000" cy="177800"/>
              <a:chOff x="2592" y="1440"/>
              <a:chExt cx="240" cy="112"/>
            </a:xfrm>
          </p:grpSpPr>
          <p:sp>
            <p:nvSpPr>
              <p:cNvPr id="695459" name="Oval 163"/>
              <p:cNvSpPr>
                <a:spLocks noChangeArrowheads="1"/>
              </p:cNvSpPr>
              <p:nvPr/>
            </p:nvSpPr>
            <p:spPr bwMode="auto">
              <a:xfrm>
                <a:off x="2640" y="144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695535" name="Group 164"/>
              <p:cNvGrpSpPr>
                <a:grpSpLocks/>
              </p:cNvGrpSpPr>
              <p:nvPr/>
            </p:nvGrpSpPr>
            <p:grpSpPr bwMode="auto">
              <a:xfrm>
                <a:off x="2592" y="1440"/>
                <a:ext cx="240" cy="112"/>
                <a:chOff x="2592" y="1440"/>
                <a:chExt cx="240" cy="112"/>
              </a:xfrm>
            </p:grpSpPr>
            <p:sp>
              <p:nvSpPr>
                <p:cNvPr id="695461" name="Oval 165"/>
                <p:cNvSpPr>
                  <a:spLocks noChangeArrowheads="1"/>
                </p:cNvSpPr>
                <p:nvPr/>
              </p:nvSpPr>
              <p:spPr bwMode="auto">
                <a:xfrm>
                  <a:off x="2592" y="1488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5462" name="Oval 166"/>
                <p:cNvSpPr>
                  <a:spLocks noChangeArrowheads="1"/>
                </p:cNvSpPr>
                <p:nvPr/>
              </p:nvSpPr>
              <p:spPr bwMode="auto">
                <a:xfrm>
                  <a:off x="2688" y="1488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695537" name="Group 167"/>
                <p:cNvGrpSpPr>
                  <a:grpSpLocks/>
                </p:cNvGrpSpPr>
                <p:nvPr/>
              </p:nvGrpSpPr>
              <p:grpSpPr bwMode="auto">
                <a:xfrm>
                  <a:off x="2736" y="1440"/>
                  <a:ext cx="96" cy="112"/>
                  <a:chOff x="2400" y="1488"/>
                  <a:chExt cx="96" cy="112"/>
                </a:xfrm>
              </p:grpSpPr>
              <p:sp>
                <p:nvSpPr>
                  <p:cNvPr id="695464" name="Oval 168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488"/>
                    <a:ext cx="48" cy="4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95465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1488"/>
                    <a:ext cx="48" cy="4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95466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2424" y="1552"/>
                    <a:ext cx="48" cy="4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</p:grpSp>
        <p:grpSp>
          <p:nvGrpSpPr>
            <p:cNvPr id="695541" name="Group 171"/>
            <p:cNvGrpSpPr>
              <a:grpSpLocks/>
            </p:cNvGrpSpPr>
            <p:nvPr/>
          </p:nvGrpSpPr>
          <p:grpSpPr bwMode="auto">
            <a:xfrm>
              <a:off x="3733800" y="4625212"/>
              <a:ext cx="381000" cy="177800"/>
              <a:chOff x="2592" y="1440"/>
              <a:chExt cx="240" cy="112"/>
            </a:xfrm>
          </p:grpSpPr>
          <p:sp>
            <p:nvSpPr>
              <p:cNvPr id="695468" name="Oval 172"/>
              <p:cNvSpPr>
                <a:spLocks noChangeArrowheads="1"/>
              </p:cNvSpPr>
              <p:nvPr/>
            </p:nvSpPr>
            <p:spPr bwMode="auto">
              <a:xfrm>
                <a:off x="2640" y="144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695542" name="Group 173"/>
              <p:cNvGrpSpPr>
                <a:grpSpLocks/>
              </p:cNvGrpSpPr>
              <p:nvPr/>
            </p:nvGrpSpPr>
            <p:grpSpPr bwMode="auto">
              <a:xfrm>
                <a:off x="2592" y="1440"/>
                <a:ext cx="240" cy="112"/>
                <a:chOff x="2592" y="1440"/>
                <a:chExt cx="240" cy="112"/>
              </a:xfrm>
            </p:grpSpPr>
            <p:sp>
              <p:nvSpPr>
                <p:cNvPr id="695470" name="Oval 174"/>
                <p:cNvSpPr>
                  <a:spLocks noChangeArrowheads="1"/>
                </p:cNvSpPr>
                <p:nvPr/>
              </p:nvSpPr>
              <p:spPr bwMode="auto">
                <a:xfrm>
                  <a:off x="2592" y="1488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5471" name="Oval 175"/>
                <p:cNvSpPr>
                  <a:spLocks noChangeArrowheads="1"/>
                </p:cNvSpPr>
                <p:nvPr/>
              </p:nvSpPr>
              <p:spPr bwMode="auto">
                <a:xfrm>
                  <a:off x="2688" y="1488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695544" name="Group 176"/>
                <p:cNvGrpSpPr>
                  <a:grpSpLocks/>
                </p:cNvGrpSpPr>
                <p:nvPr/>
              </p:nvGrpSpPr>
              <p:grpSpPr bwMode="auto">
                <a:xfrm>
                  <a:off x="2736" y="1440"/>
                  <a:ext cx="96" cy="112"/>
                  <a:chOff x="2400" y="1488"/>
                  <a:chExt cx="96" cy="112"/>
                </a:xfrm>
              </p:grpSpPr>
              <p:sp>
                <p:nvSpPr>
                  <p:cNvPr id="695473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488"/>
                    <a:ext cx="48" cy="4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95474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1488"/>
                    <a:ext cx="48" cy="4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95475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2424" y="1552"/>
                    <a:ext cx="48" cy="4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</p:grpSp>
        <p:grpSp>
          <p:nvGrpSpPr>
            <p:cNvPr id="695548" name="Group 180"/>
            <p:cNvGrpSpPr>
              <a:grpSpLocks/>
            </p:cNvGrpSpPr>
            <p:nvPr/>
          </p:nvGrpSpPr>
          <p:grpSpPr bwMode="auto">
            <a:xfrm>
              <a:off x="3733800" y="4828412"/>
              <a:ext cx="381000" cy="177800"/>
              <a:chOff x="2592" y="1440"/>
              <a:chExt cx="240" cy="112"/>
            </a:xfrm>
          </p:grpSpPr>
          <p:sp>
            <p:nvSpPr>
              <p:cNvPr id="695477" name="Oval 181"/>
              <p:cNvSpPr>
                <a:spLocks noChangeArrowheads="1"/>
              </p:cNvSpPr>
              <p:nvPr/>
            </p:nvSpPr>
            <p:spPr bwMode="auto">
              <a:xfrm>
                <a:off x="2640" y="144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695549" name="Group 182"/>
              <p:cNvGrpSpPr>
                <a:grpSpLocks/>
              </p:cNvGrpSpPr>
              <p:nvPr/>
            </p:nvGrpSpPr>
            <p:grpSpPr bwMode="auto">
              <a:xfrm>
                <a:off x="2592" y="1440"/>
                <a:ext cx="240" cy="112"/>
                <a:chOff x="2592" y="1440"/>
                <a:chExt cx="240" cy="112"/>
              </a:xfrm>
            </p:grpSpPr>
            <p:sp>
              <p:nvSpPr>
                <p:cNvPr id="695479" name="Oval 183"/>
                <p:cNvSpPr>
                  <a:spLocks noChangeArrowheads="1"/>
                </p:cNvSpPr>
                <p:nvPr/>
              </p:nvSpPr>
              <p:spPr bwMode="auto">
                <a:xfrm>
                  <a:off x="2592" y="1488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5480" name="Oval 184"/>
                <p:cNvSpPr>
                  <a:spLocks noChangeArrowheads="1"/>
                </p:cNvSpPr>
                <p:nvPr/>
              </p:nvSpPr>
              <p:spPr bwMode="auto">
                <a:xfrm>
                  <a:off x="2688" y="1488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695551" name="Group 185"/>
                <p:cNvGrpSpPr>
                  <a:grpSpLocks/>
                </p:cNvGrpSpPr>
                <p:nvPr/>
              </p:nvGrpSpPr>
              <p:grpSpPr bwMode="auto">
                <a:xfrm>
                  <a:off x="2736" y="1440"/>
                  <a:ext cx="96" cy="112"/>
                  <a:chOff x="2400" y="1488"/>
                  <a:chExt cx="96" cy="112"/>
                </a:xfrm>
              </p:grpSpPr>
              <p:sp>
                <p:nvSpPr>
                  <p:cNvPr id="695482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488"/>
                    <a:ext cx="48" cy="4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95483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1488"/>
                    <a:ext cx="48" cy="4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95484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2424" y="1552"/>
                    <a:ext cx="48" cy="4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</p:grpSp>
        <p:sp>
          <p:nvSpPr>
            <p:cNvPr id="695486" name="Oval 190"/>
            <p:cNvSpPr>
              <a:spLocks noChangeArrowheads="1"/>
            </p:cNvSpPr>
            <p:nvPr/>
          </p:nvSpPr>
          <p:spPr bwMode="auto">
            <a:xfrm>
              <a:off x="3352800" y="409181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487" name="Oval 191"/>
            <p:cNvSpPr>
              <a:spLocks noChangeArrowheads="1"/>
            </p:cNvSpPr>
            <p:nvPr/>
          </p:nvSpPr>
          <p:spPr bwMode="auto">
            <a:xfrm>
              <a:off x="3352800" y="416801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695555" name="Group 192"/>
            <p:cNvGrpSpPr>
              <a:grpSpLocks/>
            </p:cNvGrpSpPr>
            <p:nvPr/>
          </p:nvGrpSpPr>
          <p:grpSpPr bwMode="auto">
            <a:xfrm>
              <a:off x="3505200" y="4142612"/>
              <a:ext cx="381000" cy="177800"/>
              <a:chOff x="2592" y="1440"/>
              <a:chExt cx="240" cy="112"/>
            </a:xfrm>
          </p:grpSpPr>
          <p:sp>
            <p:nvSpPr>
              <p:cNvPr id="695489" name="Oval 193"/>
              <p:cNvSpPr>
                <a:spLocks noChangeArrowheads="1"/>
              </p:cNvSpPr>
              <p:nvPr/>
            </p:nvSpPr>
            <p:spPr bwMode="auto">
              <a:xfrm>
                <a:off x="2592" y="148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5490" name="Oval 194"/>
              <p:cNvSpPr>
                <a:spLocks noChangeArrowheads="1"/>
              </p:cNvSpPr>
              <p:nvPr/>
            </p:nvSpPr>
            <p:spPr bwMode="auto">
              <a:xfrm>
                <a:off x="2688" y="148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695556" name="Group 195"/>
              <p:cNvGrpSpPr>
                <a:grpSpLocks/>
              </p:cNvGrpSpPr>
              <p:nvPr/>
            </p:nvGrpSpPr>
            <p:grpSpPr bwMode="auto">
              <a:xfrm>
                <a:off x="2736" y="1440"/>
                <a:ext cx="96" cy="112"/>
                <a:chOff x="2400" y="1488"/>
                <a:chExt cx="96" cy="112"/>
              </a:xfrm>
            </p:grpSpPr>
            <p:sp>
              <p:nvSpPr>
                <p:cNvPr id="695492" name="Oval 196"/>
                <p:cNvSpPr>
                  <a:spLocks noChangeArrowheads="1"/>
                </p:cNvSpPr>
                <p:nvPr/>
              </p:nvSpPr>
              <p:spPr bwMode="auto">
                <a:xfrm>
                  <a:off x="2400" y="1488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5493" name="Oval 197"/>
                <p:cNvSpPr>
                  <a:spLocks noChangeArrowheads="1"/>
                </p:cNvSpPr>
                <p:nvPr/>
              </p:nvSpPr>
              <p:spPr bwMode="auto">
                <a:xfrm>
                  <a:off x="2448" y="1488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5494" name="Oval 198"/>
                <p:cNvSpPr>
                  <a:spLocks noChangeArrowheads="1"/>
                </p:cNvSpPr>
                <p:nvPr/>
              </p:nvSpPr>
              <p:spPr bwMode="auto">
                <a:xfrm>
                  <a:off x="2424" y="1552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695496" name="Oval 200"/>
            <p:cNvSpPr>
              <a:spLocks noChangeArrowheads="1"/>
            </p:cNvSpPr>
            <p:nvPr/>
          </p:nvSpPr>
          <p:spPr bwMode="auto">
            <a:xfrm>
              <a:off x="3352800" y="475221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497" name="Oval 201"/>
            <p:cNvSpPr>
              <a:spLocks noChangeArrowheads="1"/>
            </p:cNvSpPr>
            <p:nvPr/>
          </p:nvSpPr>
          <p:spPr bwMode="auto">
            <a:xfrm>
              <a:off x="3581400" y="477761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498" name="Oval 202"/>
            <p:cNvSpPr>
              <a:spLocks noChangeArrowheads="1"/>
            </p:cNvSpPr>
            <p:nvPr/>
          </p:nvSpPr>
          <p:spPr bwMode="auto">
            <a:xfrm>
              <a:off x="3276600" y="485381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695558" name="Group 203"/>
            <p:cNvGrpSpPr>
              <a:grpSpLocks/>
            </p:cNvGrpSpPr>
            <p:nvPr/>
          </p:nvGrpSpPr>
          <p:grpSpPr bwMode="auto">
            <a:xfrm>
              <a:off x="3429000" y="4472812"/>
              <a:ext cx="152400" cy="177800"/>
              <a:chOff x="2400" y="1488"/>
              <a:chExt cx="96" cy="112"/>
            </a:xfrm>
          </p:grpSpPr>
          <p:sp>
            <p:nvSpPr>
              <p:cNvPr id="695500" name="Oval 204"/>
              <p:cNvSpPr>
                <a:spLocks noChangeArrowheads="1"/>
              </p:cNvSpPr>
              <p:nvPr/>
            </p:nvSpPr>
            <p:spPr bwMode="auto">
              <a:xfrm>
                <a:off x="2400" y="148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5501" name="Oval 205"/>
              <p:cNvSpPr>
                <a:spLocks noChangeArrowheads="1"/>
              </p:cNvSpPr>
              <p:nvPr/>
            </p:nvSpPr>
            <p:spPr bwMode="auto">
              <a:xfrm>
                <a:off x="2448" y="148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5502" name="Oval 206"/>
              <p:cNvSpPr>
                <a:spLocks noChangeArrowheads="1"/>
              </p:cNvSpPr>
              <p:nvPr/>
            </p:nvSpPr>
            <p:spPr bwMode="auto">
              <a:xfrm>
                <a:off x="2424" y="155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95562" name="Group 231"/>
            <p:cNvGrpSpPr>
              <a:grpSpLocks/>
            </p:cNvGrpSpPr>
            <p:nvPr/>
          </p:nvGrpSpPr>
          <p:grpSpPr bwMode="auto">
            <a:xfrm>
              <a:off x="3733800" y="4066412"/>
              <a:ext cx="762000" cy="177800"/>
              <a:chOff x="2256" y="2624"/>
              <a:chExt cx="480" cy="112"/>
            </a:xfrm>
          </p:grpSpPr>
          <p:sp>
            <p:nvSpPr>
              <p:cNvPr id="6250" name="Oval 232"/>
              <p:cNvSpPr>
                <a:spLocks noChangeArrowheads="1"/>
              </p:cNvSpPr>
              <p:nvPr/>
            </p:nvSpPr>
            <p:spPr bwMode="auto">
              <a:xfrm>
                <a:off x="2304" y="264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>
                    <a:solidFill>
                      <a:prstClr val="black"/>
                    </a:solidFill>
                    <a:latin typeface="Calibri"/>
                  </a:rPr>
                  <a:t>.</a:t>
                </a:r>
              </a:p>
            </p:txBody>
          </p:sp>
          <p:sp>
            <p:nvSpPr>
              <p:cNvPr id="695529" name="Oval 233"/>
              <p:cNvSpPr>
                <a:spLocks noChangeArrowheads="1"/>
              </p:cNvSpPr>
              <p:nvPr/>
            </p:nvSpPr>
            <p:spPr bwMode="auto">
              <a:xfrm>
                <a:off x="2256" y="268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695563" name="Group 234"/>
              <p:cNvGrpSpPr>
                <a:grpSpLocks/>
              </p:cNvGrpSpPr>
              <p:nvPr/>
            </p:nvGrpSpPr>
            <p:grpSpPr bwMode="auto">
              <a:xfrm>
                <a:off x="2448" y="2624"/>
                <a:ext cx="288" cy="112"/>
                <a:chOff x="2448" y="2624"/>
                <a:chExt cx="288" cy="112"/>
              </a:xfrm>
            </p:grpSpPr>
            <p:sp>
              <p:nvSpPr>
                <p:cNvPr id="695531" name="Oval 235"/>
                <p:cNvSpPr>
                  <a:spLocks noChangeArrowheads="1"/>
                </p:cNvSpPr>
                <p:nvPr/>
              </p:nvSpPr>
              <p:spPr bwMode="auto">
                <a:xfrm>
                  <a:off x="2448" y="2640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5532" name="Oval 236"/>
                <p:cNvSpPr>
                  <a:spLocks noChangeArrowheads="1"/>
                </p:cNvSpPr>
                <p:nvPr/>
              </p:nvSpPr>
              <p:spPr bwMode="auto">
                <a:xfrm>
                  <a:off x="2688" y="2624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5533" name="Oval 237"/>
                <p:cNvSpPr>
                  <a:spLocks noChangeArrowheads="1"/>
                </p:cNvSpPr>
                <p:nvPr/>
              </p:nvSpPr>
              <p:spPr bwMode="auto">
                <a:xfrm>
                  <a:off x="2568" y="2688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695565" name="Group 266"/>
            <p:cNvGrpSpPr>
              <a:grpSpLocks/>
            </p:cNvGrpSpPr>
            <p:nvPr/>
          </p:nvGrpSpPr>
          <p:grpSpPr bwMode="auto">
            <a:xfrm rot="-1179230">
              <a:off x="3581400" y="3863212"/>
              <a:ext cx="762000" cy="177800"/>
              <a:chOff x="2256" y="2624"/>
              <a:chExt cx="480" cy="112"/>
            </a:xfrm>
          </p:grpSpPr>
          <p:sp>
            <p:nvSpPr>
              <p:cNvPr id="6220" name="Oval 267"/>
              <p:cNvSpPr>
                <a:spLocks noChangeArrowheads="1"/>
              </p:cNvSpPr>
              <p:nvPr/>
            </p:nvSpPr>
            <p:spPr bwMode="auto">
              <a:xfrm>
                <a:off x="2304" y="264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.</a:t>
                </a:r>
              </a:p>
            </p:txBody>
          </p:sp>
          <p:sp>
            <p:nvSpPr>
              <p:cNvPr id="695564" name="Oval 268"/>
              <p:cNvSpPr>
                <a:spLocks noChangeArrowheads="1"/>
              </p:cNvSpPr>
              <p:nvPr/>
            </p:nvSpPr>
            <p:spPr bwMode="auto">
              <a:xfrm>
                <a:off x="2256" y="2687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695570" name="Group 269"/>
              <p:cNvGrpSpPr>
                <a:grpSpLocks/>
              </p:cNvGrpSpPr>
              <p:nvPr/>
            </p:nvGrpSpPr>
            <p:grpSpPr bwMode="auto">
              <a:xfrm>
                <a:off x="2448" y="2624"/>
                <a:ext cx="288" cy="112"/>
                <a:chOff x="2448" y="2624"/>
                <a:chExt cx="288" cy="112"/>
              </a:xfrm>
            </p:grpSpPr>
            <p:sp>
              <p:nvSpPr>
                <p:cNvPr id="695566" name="Oval 270"/>
                <p:cNvSpPr>
                  <a:spLocks noChangeArrowheads="1"/>
                </p:cNvSpPr>
                <p:nvPr/>
              </p:nvSpPr>
              <p:spPr bwMode="auto">
                <a:xfrm>
                  <a:off x="2447" y="2639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5567" name="Oval 271"/>
                <p:cNvSpPr>
                  <a:spLocks noChangeArrowheads="1"/>
                </p:cNvSpPr>
                <p:nvPr/>
              </p:nvSpPr>
              <p:spPr bwMode="auto">
                <a:xfrm>
                  <a:off x="2688" y="2623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5568" name="Oval 272"/>
                <p:cNvSpPr>
                  <a:spLocks noChangeArrowheads="1"/>
                </p:cNvSpPr>
                <p:nvPr/>
              </p:nvSpPr>
              <p:spPr bwMode="auto">
                <a:xfrm>
                  <a:off x="2567" y="2687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sp>
        <p:nvSpPr>
          <p:cNvPr id="6205" name="Text Box 199"/>
          <p:cNvSpPr txBox="1">
            <a:spLocks noChangeArrowheads="1"/>
          </p:cNvSpPr>
          <p:nvPr/>
        </p:nvSpPr>
        <p:spPr bwMode="auto">
          <a:xfrm>
            <a:off x="8300511" y="1847128"/>
            <a:ext cx="2206625" cy="49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factors released</a:t>
            </a:r>
            <a:br>
              <a:rPr lang="en-US" sz="1600" b="1" dirty="0">
                <a:solidFill>
                  <a:prstClr val="black"/>
                </a:solidFill>
                <a:latin typeface="Calibri"/>
              </a:rPr>
            </a:br>
            <a:r>
              <a:rPr lang="en-US" sz="1600" b="1" dirty="0">
                <a:solidFill>
                  <a:prstClr val="black"/>
                </a:solidFill>
                <a:latin typeface="Calibri"/>
              </a:rPr>
              <a:t>from bone matrix</a:t>
            </a:r>
          </a:p>
        </p:txBody>
      </p:sp>
      <p:sp>
        <p:nvSpPr>
          <p:cNvPr id="287" name="Oval 286"/>
          <p:cNvSpPr/>
          <p:nvPr/>
        </p:nvSpPr>
        <p:spPr>
          <a:xfrm>
            <a:off x="7306733" y="3327399"/>
            <a:ext cx="1871134" cy="575734"/>
          </a:xfrm>
          <a:prstGeom prst="ellipse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8" name="Rectangle 134"/>
          <p:cNvSpPr>
            <a:spLocks noChangeArrowheads="1"/>
          </p:cNvSpPr>
          <p:nvPr/>
        </p:nvSpPr>
        <p:spPr bwMode="auto">
          <a:xfrm>
            <a:off x="6129867" y="942213"/>
            <a:ext cx="468702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9" name="Curved Left Arrow 288"/>
          <p:cNvSpPr/>
          <p:nvPr/>
        </p:nvSpPr>
        <p:spPr>
          <a:xfrm rot="20533148" flipV="1">
            <a:off x="3322084" y="4058739"/>
            <a:ext cx="409966" cy="677334"/>
          </a:xfrm>
          <a:prstGeom prst="curvedLeftArrow">
            <a:avLst>
              <a:gd name="adj1" fmla="val 40683"/>
              <a:gd name="adj2" fmla="val 81566"/>
              <a:gd name="adj3" fmla="val 50565"/>
            </a:avLst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0" name="Text Box 13"/>
          <p:cNvSpPr txBox="1">
            <a:spLocks noChangeArrowheads="1"/>
          </p:cNvSpPr>
          <p:nvPr/>
        </p:nvSpPr>
        <p:spPr bwMode="auto">
          <a:xfrm>
            <a:off x="3191966" y="2376017"/>
            <a:ext cx="2133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PDGF</a:t>
            </a:r>
          </a:p>
        </p:txBody>
      </p:sp>
      <p:sp>
        <p:nvSpPr>
          <p:cNvPr id="265" name="Lightning Bolt 264"/>
          <p:cNvSpPr/>
          <p:nvPr/>
        </p:nvSpPr>
        <p:spPr>
          <a:xfrm rot="2527438" flipH="1">
            <a:off x="5864777" y="896755"/>
            <a:ext cx="631151" cy="766876"/>
          </a:xfrm>
          <a:prstGeom prst="lightningBol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6" name="Text Box 199"/>
          <p:cNvSpPr txBox="1">
            <a:spLocks noChangeArrowheads="1"/>
          </p:cNvSpPr>
          <p:nvPr/>
        </p:nvSpPr>
        <p:spPr bwMode="auto">
          <a:xfrm>
            <a:off x="7970311" y="1051262"/>
            <a:ext cx="2206625" cy="49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injured</a:t>
            </a:r>
            <a:br>
              <a:rPr lang="en-US" sz="1600" b="1" dirty="0">
                <a:solidFill>
                  <a:prstClr val="black"/>
                </a:solidFill>
                <a:latin typeface="Calibri"/>
              </a:rPr>
            </a:br>
            <a:r>
              <a:rPr lang="en-US" sz="1600" b="1" dirty="0">
                <a:solidFill>
                  <a:prstClr val="black"/>
                </a:solidFill>
                <a:latin typeface="Calibri"/>
              </a:rPr>
              <a:t>bone</a:t>
            </a:r>
          </a:p>
        </p:txBody>
      </p:sp>
      <p:sp>
        <p:nvSpPr>
          <p:cNvPr id="267" name="Text Box 126"/>
          <p:cNvSpPr txBox="1">
            <a:spLocks noChangeArrowheads="1"/>
          </p:cNvSpPr>
          <p:nvPr/>
        </p:nvSpPr>
        <p:spPr bwMode="auto">
          <a:xfrm>
            <a:off x="2859024" y="1282004"/>
            <a:ext cx="1103376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activated</a:t>
            </a:r>
          </a:p>
        </p:txBody>
      </p:sp>
      <p:sp>
        <p:nvSpPr>
          <p:cNvPr id="268" name="Text Box 127"/>
          <p:cNvSpPr txBox="1">
            <a:spLocks noChangeArrowheads="1"/>
          </p:cNvSpPr>
          <p:nvPr/>
        </p:nvSpPr>
        <p:spPr bwMode="auto">
          <a:xfrm>
            <a:off x="1219201" y="4038600"/>
            <a:ext cx="2035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blood vessels</a:t>
            </a:r>
          </a:p>
        </p:txBody>
      </p:sp>
      <p:sp>
        <p:nvSpPr>
          <p:cNvPr id="272" name="Line 54"/>
          <p:cNvSpPr>
            <a:spLocks noChangeShapeType="1"/>
          </p:cNvSpPr>
          <p:nvPr/>
        </p:nvSpPr>
        <p:spPr bwMode="auto">
          <a:xfrm>
            <a:off x="3259668" y="4800601"/>
            <a:ext cx="3471333" cy="1109133"/>
          </a:xfrm>
          <a:prstGeom prst="line">
            <a:avLst/>
          </a:prstGeom>
          <a:noFill/>
          <a:ln w="57150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3" name="Text Box 210"/>
          <p:cNvSpPr txBox="1">
            <a:spLocks noChangeArrowheads="1"/>
          </p:cNvSpPr>
          <p:nvPr/>
        </p:nvSpPr>
        <p:spPr bwMode="auto">
          <a:xfrm flipH="1">
            <a:off x="5860360" y="6031972"/>
            <a:ext cx="152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osteoclast</a:t>
            </a:r>
            <a:endParaRPr lang="en-US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" name="Oval 285"/>
          <p:cNvSpPr/>
          <p:nvPr/>
        </p:nvSpPr>
        <p:spPr>
          <a:xfrm>
            <a:off x="2082801" y="4724398"/>
            <a:ext cx="1608666" cy="575734"/>
          </a:xfrm>
          <a:prstGeom prst="ellipse">
            <a:avLst/>
          </a:prstGeom>
          <a:solidFill>
            <a:srgbClr val="FFCCCC">
              <a:alpha val="67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66" name="Text Box 51"/>
          <p:cNvSpPr txBox="1">
            <a:spLocks noChangeArrowheads="1"/>
          </p:cNvSpPr>
          <p:nvPr/>
        </p:nvSpPr>
        <p:spPr bwMode="auto">
          <a:xfrm>
            <a:off x="1988949" y="4775935"/>
            <a:ext cx="18196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  <a:latin typeface="Calibri"/>
              </a:rPr>
              <a:t>angiogenesis</a:t>
            </a:r>
          </a:p>
        </p:txBody>
      </p:sp>
      <p:grpSp>
        <p:nvGrpSpPr>
          <p:cNvPr id="695571" name="Group 273"/>
          <p:cNvGrpSpPr/>
          <p:nvPr/>
        </p:nvGrpSpPr>
        <p:grpSpPr>
          <a:xfrm>
            <a:off x="7240291" y="2794860"/>
            <a:ext cx="1438220" cy="391894"/>
            <a:chOff x="5563891" y="2642460"/>
            <a:chExt cx="1438220" cy="391894"/>
          </a:xfrm>
        </p:grpSpPr>
        <p:sp>
          <p:nvSpPr>
            <p:cNvPr id="276" name="Freeform 39" descr="Dotted diamond"/>
            <p:cNvSpPr>
              <a:spLocks/>
            </p:cNvSpPr>
            <p:nvPr/>
          </p:nvSpPr>
          <p:spPr bwMode="auto">
            <a:xfrm>
              <a:off x="5748981" y="2642460"/>
              <a:ext cx="825366" cy="231841"/>
            </a:xfrm>
            <a:custGeom>
              <a:avLst/>
              <a:gdLst/>
              <a:ahLst/>
              <a:cxnLst>
                <a:cxn ang="0">
                  <a:pos x="26" y="87"/>
                </a:cxn>
                <a:cxn ang="0">
                  <a:pos x="154" y="31"/>
                </a:cxn>
                <a:cxn ang="0">
                  <a:pos x="202" y="15"/>
                </a:cxn>
                <a:cxn ang="0">
                  <a:pos x="226" y="7"/>
                </a:cxn>
                <a:cxn ang="0">
                  <a:pos x="394" y="39"/>
                </a:cxn>
                <a:cxn ang="0">
                  <a:pos x="450" y="95"/>
                </a:cxn>
                <a:cxn ang="0">
                  <a:pos x="466" y="119"/>
                </a:cxn>
                <a:cxn ang="0">
                  <a:pos x="434" y="127"/>
                </a:cxn>
                <a:cxn ang="0">
                  <a:pos x="378" y="135"/>
                </a:cxn>
                <a:cxn ang="0">
                  <a:pos x="306" y="175"/>
                </a:cxn>
                <a:cxn ang="0">
                  <a:pos x="250" y="191"/>
                </a:cxn>
                <a:cxn ang="0">
                  <a:pos x="114" y="175"/>
                </a:cxn>
                <a:cxn ang="0">
                  <a:pos x="66" y="143"/>
                </a:cxn>
                <a:cxn ang="0">
                  <a:pos x="18" y="127"/>
                </a:cxn>
                <a:cxn ang="0">
                  <a:pos x="2" y="103"/>
                </a:cxn>
                <a:cxn ang="0">
                  <a:pos x="26" y="87"/>
                </a:cxn>
              </a:cxnLst>
              <a:rect l="0" t="0" r="r" b="b"/>
              <a:pathLst>
                <a:path w="470" h="197">
                  <a:moveTo>
                    <a:pt x="26" y="87"/>
                  </a:moveTo>
                  <a:cubicBezTo>
                    <a:pt x="72" y="75"/>
                    <a:pt x="107" y="46"/>
                    <a:pt x="154" y="31"/>
                  </a:cubicBezTo>
                  <a:cubicBezTo>
                    <a:pt x="170" y="25"/>
                    <a:pt x="186" y="20"/>
                    <a:pt x="202" y="15"/>
                  </a:cubicBezTo>
                  <a:cubicBezTo>
                    <a:pt x="210" y="12"/>
                    <a:pt x="226" y="7"/>
                    <a:pt x="226" y="7"/>
                  </a:cubicBezTo>
                  <a:cubicBezTo>
                    <a:pt x="308" y="12"/>
                    <a:pt x="336" y="0"/>
                    <a:pt x="394" y="39"/>
                  </a:cubicBezTo>
                  <a:cubicBezTo>
                    <a:pt x="430" y="94"/>
                    <a:pt x="407" y="80"/>
                    <a:pt x="450" y="95"/>
                  </a:cubicBezTo>
                  <a:cubicBezTo>
                    <a:pt x="455" y="103"/>
                    <a:pt x="470" y="110"/>
                    <a:pt x="466" y="119"/>
                  </a:cubicBezTo>
                  <a:cubicBezTo>
                    <a:pt x="461" y="128"/>
                    <a:pt x="444" y="125"/>
                    <a:pt x="434" y="127"/>
                  </a:cubicBezTo>
                  <a:cubicBezTo>
                    <a:pt x="415" y="130"/>
                    <a:pt x="396" y="132"/>
                    <a:pt x="378" y="135"/>
                  </a:cubicBezTo>
                  <a:cubicBezTo>
                    <a:pt x="351" y="143"/>
                    <a:pt x="332" y="168"/>
                    <a:pt x="306" y="175"/>
                  </a:cubicBezTo>
                  <a:cubicBezTo>
                    <a:pt x="265" y="185"/>
                    <a:pt x="284" y="179"/>
                    <a:pt x="250" y="191"/>
                  </a:cubicBezTo>
                  <a:cubicBezTo>
                    <a:pt x="204" y="187"/>
                    <a:pt x="153" y="197"/>
                    <a:pt x="114" y="175"/>
                  </a:cubicBezTo>
                  <a:cubicBezTo>
                    <a:pt x="97" y="165"/>
                    <a:pt x="84" y="149"/>
                    <a:pt x="66" y="143"/>
                  </a:cubicBezTo>
                  <a:cubicBezTo>
                    <a:pt x="50" y="137"/>
                    <a:pt x="18" y="127"/>
                    <a:pt x="18" y="127"/>
                  </a:cubicBezTo>
                  <a:cubicBezTo>
                    <a:pt x="12" y="119"/>
                    <a:pt x="0" y="112"/>
                    <a:pt x="2" y="103"/>
                  </a:cubicBezTo>
                  <a:cubicBezTo>
                    <a:pt x="3" y="93"/>
                    <a:pt x="26" y="87"/>
                    <a:pt x="26" y="8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7" name="Oval 40"/>
            <p:cNvSpPr>
              <a:spLocks noChangeArrowheads="1"/>
            </p:cNvSpPr>
            <p:nvPr/>
          </p:nvSpPr>
          <p:spPr bwMode="auto">
            <a:xfrm>
              <a:off x="5935442" y="2735432"/>
              <a:ext cx="281063" cy="6708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8" name="Freeform 42" descr="Dotted diamond"/>
            <p:cNvSpPr>
              <a:spLocks/>
            </p:cNvSpPr>
            <p:nvPr/>
          </p:nvSpPr>
          <p:spPr bwMode="auto">
            <a:xfrm>
              <a:off x="5563891" y="2802513"/>
              <a:ext cx="825366" cy="231841"/>
            </a:xfrm>
            <a:custGeom>
              <a:avLst/>
              <a:gdLst/>
              <a:ahLst/>
              <a:cxnLst>
                <a:cxn ang="0">
                  <a:pos x="26" y="87"/>
                </a:cxn>
                <a:cxn ang="0">
                  <a:pos x="154" y="31"/>
                </a:cxn>
                <a:cxn ang="0">
                  <a:pos x="202" y="15"/>
                </a:cxn>
                <a:cxn ang="0">
                  <a:pos x="226" y="7"/>
                </a:cxn>
                <a:cxn ang="0">
                  <a:pos x="394" y="39"/>
                </a:cxn>
                <a:cxn ang="0">
                  <a:pos x="450" y="95"/>
                </a:cxn>
                <a:cxn ang="0">
                  <a:pos x="466" y="119"/>
                </a:cxn>
                <a:cxn ang="0">
                  <a:pos x="434" y="127"/>
                </a:cxn>
                <a:cxn ang="0">
                  <a:pos x="378" y="135"/>
                </a:cxn>
                <a:cxn ang="0">
                  <a:pos x="306" y="175"/>
                </a:cxn>
                <a:cxn ang="0">
                  <a:pos x="250" y="191"/>
                </a:cxn>
                <a:cxn ang="0">
                  <a:pos x="114" y="175"/>
                </a:cxn>
                <a:cxn ang="0">
                  <a:pos x="66" y="143"/>
                </a:cxn>
                <a:cxn ang="0">
                  <a:pos x="18" y="127"/>
                </a:cxn>
                <a:cxn ang="0">
                  <a:pos x="2" y="103"/>
                </a:cxn>
                <a:cxn ang="0">
                  <a:pos x="26" y="87"/>
                </a:cxn>
              </a:cxnLst>
              <a:rect l="0" t="0" r="r" b="b"/>
              <a:pathLst>
                <a:path w="470" h="197">
                  <a:moveTo>
                    <a:pt x="26" y="87"/>
                  </a:moveTo>
                  <a:cubicBezTo>
                    <a:pt x="72" y="75"/>
                    <a:pt x="107" y="46"/>
                    <a:pt x="154" y="31"/>
                  </a:cubicBezTo>
                  <a:cubicBezTo>
                    <a:pt x="170" y="25"/>
                    <a:pt x="186" y="20"/>
                    <a:pt x="202" y="15"/>
                  </a:cubicBezTo>
                  <a:cubicBezTo>
                    <a:pt x="210" y="12"/>
                    <a:pt x="226" y="7"/>
                    <a:pt x="226" y="7"/>
                  </a:cubicBezTo>
                  <a:cubicBezTo>
                    <a:pt x="308" y="12"/>
                    <a:pt x="336" y="0"/>
                    <a:pt x="394" y="39"/>
                  </a:cubicBezTo>
                  <a:cubicBezTo>
                    <a:pt x="430" y="94"/>
                    <a:pt x="407" y="80"/>
                    <a:pt x="450" y="95"/>
                  </a:cubicBezTo>
                  <a:cubicBezTo>
                    <a:pt x="455" y="103"/>
                    <a:pt x="470" y="110"/>
                    <a:pt x="466" y="119"/>
                  </a:cubicBezTo>
                  <a:cubicBezTo>
                    <a:pt x="461" y="128"/>
                    <a:pt x="444" y="125"/>
                    <a:pt x="434" y="127"/>
                  </a:cubicBezTo>
                  <a:cubicBezTo>
                    <a:pt x="415" y="130"/>
                    <a:pt x="396" y="132"/>
                    <a:pt x="378" y="135"/>
                  </a:cubicBezTo>
                  <a:cubicBezTo>
                    <a:pt x="351" y="143"/>
                    <a:pt x="332" y="168"/>
                    <a:pt x="306" y="175"/>
                  </a:cubicBezTo>
                  <a:cubicBezTo>
                    <a:pt x="265" y="185"/>
                    <a:pt x="284" y="179"/>
                    <a:pt x="250" y="191"/>
                  </a:cubicBezTo>
                  <a:cubicBezTo>
                    <a:pt x="204" y="187"/>
                    <a:pt x="153" y="197"/>
                    <a:pt x="114" y="175"/>
                  </a:cubicBezTo>
                  <a:cubicBezTo>
                    <a:pt x="97" y="165"/>
                    <a:pt x="84" y="149"/>
                    <a:pt x="66" y="143"/>
                  </a:cubicBezTo>
                  <a:cubicBezTo>
                    <a:pt x="50" y="137"/>
                    <a:pt x="18" y="127"/>
                    <a:pt x="18" y="127"/>
                  </a:cubicBezTo>
                  <a:cubicBezTo>
                    <a:pt x="12" y="119"/>
                    <a:pt x="0" y="112"/>
                    <a:pt x="2" y="103"/>
                  </a:cubicBezTo>
                  <a:cubicBezTo>
                    <a:pt x="3" y="93"/>
                    <a:pt x="26" y="87"/>
                    <a:pt x="26" y="8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9" name="Oval 43"/>
            <p:cNvSpPr>
              <a:spLocks noChangeArrowheads="1"/>
            </p:cNvSpPr>
            <p:nvPr/>
          </p:nvSpPr>
          <p:spPr bwMode="auto">
            <a:xfrm>
              <a:off x="5750352" y="2895484"/>
              <a:ext cx="281064" cy="6708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0" name="Freeform 44" descr="Dotted diamond"/>
            <p:cNvSpPr>
              <a:spLocks/>
            </p:cNvSpPr>
            <p:nvPr/>
          </p:nvSpPr>
          <p:spPr bwMode="auto">
            <a:xfrm>
              <a:off x="6176745" y="2720133"/>
              <a:ext cx="825366" cy="231841"/>
            </a:xfrm>
            <a:custGeom>
              <a:avLst/>
              <a:gdLst/>
              <a:ahLst/>
              <a:cxnLst>
                <a:cxn ang="0">
                  <a:pos x="26" y="87"/>
                </a:cxn>
                <a:cxn ang="0">
                  <a:pos x="154" y="31"/>
                </a:cxn>
                <a:cxn ang="0">
                  <a:pos x="202" y="15"/>
                </a:cxn>
                <a:cxn ang="0">
                  <a:pos x="226" y="7"/>
                </a:cxn>
                <a:cxn ang="0">
                  <a:pos x="394" y="39"/>
                </a:cxn>
                <a:cxn ang="0">
                  <a:pos x="450" y="95"/>
                </a:cxn>
                <a:cxn ang="0">
                  <a:pos x="466" y="119"/>
                </a:cxn>
                <a:cxn ang="0">
                  <a:pos x="434" y="127"/>
                </a:cxn>
                <a:cxn ang="0">
                  <a:pos x="378" y="135"/>
                </a:cxn>
                <a:cxn ang="0">
                  <a:pos x="306" y="175"/>
                </a:cxn>
                <a:cxn ang="0">
                  <a:pos x="250" y="191"/>
                </a:cxn>
                <a:cxn ang="0">
                  <a:pos x="114" y="175"/>
                </a:cxn>
                <a:cxn ang="0">
                  <a:pos x="66" y="143"/>
                </a:cxn>
                <a:cxn ang="0">
                  <a:pos x="18" y="127"/>
                </a:cxn>
                <a:cxn ang="0">
                  <a:pos x="2" y="103"/>
                </a:cxn>
                <a:cxn ang="0">
                  <a:pos x="26" y="87"/>
                </a:cxn>
              </a:cxnLst>
              <a:rect l="0" t="0" r="r" b="b"/>
              <a:pathLst>
                <a:path w="470" h="197">
                  <a:moveTo>
                    <a:pt x="26" y="87"/>
                  </a:moveTo>
                  <a:cubicBezTo>
                    <a:pt x="72" y="75"/>
                    <a:pt x="107" y="46"/>
                    <a:pt x="154" y="31"/>
                  </a:cubicBezTo>
                  <a:cubicBezTo>
                    <a:pt x="170" y="25"/>
                    <a:pt x="186" y="20"/>
                    <a:pt x="202" y="15"/>
                  </a:cubicBezTo>
                  <a:cubicBezTo>
                    <a:pt x="210" y="12"/>
                    <a:pt x="226" y="7"/>
                    <a:pt x="226" y="7"/>
                  </a:cubicBezTo>
                  <a:cubicBezTo>
                    <a:pt x="308" y="12"/>
                    <a:pt x="336" y="0"/>
                    <a:pt x="394" y="39"/>
                  </a:cubicBezTo>
                  <a:cubicBezTo>
                    <a:pt x="430" y="94"/>
                    <a:pt x="407" y="80"/>
                    <a:pt x="450" y="95"/>
                  </a:cubicBezTo>
                  <a:cubicBezTo>
                    <a:pt x="455" y="103"/>
                    <a:pt x="470" y="110"/>
                    <a:pt x="466" y="119"/>
                  </a:cubicBezTo>
                  <a:cubicBezTo>
                    <a:pt x="461" y="128"/>
                    <a:pt x="444" y="125"/>
                    <a:pt x="434" y="127"/>
                  </a:cubicBezTo>
                  <a:cubicBezTo>
                    <a:pt x="415" y="130"/>
                    <a:pt x="396" y="132"/>
                    <a:pt x="378" y="135"/>
                  </a:cubicBezTo>
                  <a:cubicBezTo>
                    <a:pt x="351" y="143"/>
                    <a:pt x="332" y="168"/>
                    <a:pt x="306" y="175"/>
                  </a:cubicBezTo>
                  <a:cubicBezTo>
                    <a:pt x="265" y="185"/>
                    <a:pt x="284" y="179"/>
                    <a:pt x="250" y="191"/>
                  </a:cubicBezTo>
                  <a:cubicBezTo>
                    <a:pt x="204" y="187"/>
                    <a:pt x="153" y="197"/>
                    <a:pt x="114" y="175"/>
                  </a:cubicBezTo>
                  <a:cubicBezTo>
                    <a:pt x="97" y="165"/>
                    <a:pt x="84" y="149"/>
                    <a:pt x="66" y="143"/>
                  </a:cubicBezTo>
                  <a:cubicBezTo>
                    <a:pt x="50" y="137"/>
                    <a:pt x="18" y="127"/>
                    <a:pt x="18" y="127"/>
                  </a:cubicBezTo>
                  <a:cubicBezTo>
                    <a:pt x="12" y="119"/>
                    <a:pt x="0" y="112"/>
                    <a:pt x="2" y="103"/>
                  </a:cubicBezTo>
                  <a:cubicBezTo>
                    <a:pt x="3" y="93"/>
                    <a:pt x="26" y="87"/>
                    <a:pt x="26" y="8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3" name="Oval 45"/>
            <p:cNvSpPr>
              <a:spLocks noChangeArrowheads="1"/>
            </p:cNvSpPr>
            <p:nvPr/>
          </p:nvSpPr>
          <p:spPr bwMode="auto">
            <a:xfrm>
              <a:off x="6363207" y="2813104"/>
              <a:ext cx="281064" cy="6708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95572" name="Group 274"/>
          <p:cNvGrpSpPr/>
          <p:nvPr/>
        </p:nvGrpSpPr>
        <p:grpSpPr>
          <a:xfrm>
            <a:off x="8129687" y="2821996"/>
            <a:ext cx="1438220" cy="391895"/>
            <a:chOff x="6419420" y="2754261"/>
            <a:chExt cx="1438220" cy="391895"/>
          </a:xfrm>
        </p:grpSpPr>
        <p:sp>
          <p:nvSpPr>
            <p:cNvPr id="292" name="Freeform 118" descr="Dotted diamond"/>
            <p:cNvSpPr>
              <a:spLocks/>
            </p:cNvSpPr>
            <p:nvPr/>
          </p:nvSpPr>
          <p:spPr bwMode="auto">
            <a:xfrm>
              <a:off x="6604510" y="2754261"/>
              <a:ext cx="825366" cy="231842"/>
            </a:xfrm>
            <a:custGeom>
              <a:avLst/>
              <a:gdLst/>
              <a:ahLst/>
              <a:cxnLst>
                <a:cxn ang="0">
                  <a:pos x="26" y="87"/>
                </a:cxn>
                <a:cxn ang="0">
                  <a:pos x="154" y="31"/>
                </a:cxn>
                <a:cxn ang="0">
                  <a:pos x="202" y="15"/>
                </a:cxn>
                <a:cxn ang="0">
                  <a:pos x="226" y="7"/>
                </a:cxn>
                <a:cxn ang="0">
                  <a:pos x="394" y="39"/>
                </a:cxn>
                <a:cxn ang="0">
                  <a:pos x="450" y="95"/>
                </a:cxn>
                <a:cxn ang="0">
                  <a:pos x="466" y="119"/>
                </a:cxn>
                <a:cxn ang="0">
                  <a:pos x="434" y="127"/>
                </a:cxn>
                <a:cxn ang="0">
                  <a:pos x="378" y="135"/>
                </a:cxn>
                <a:cxn ang="0">
                  <a:pos x="306" y="175"/>
                </a:cxn>
                <a:cxn ang="0">
                  <a:pos x="250" y="191"/>
                </a:cxn>
                <a:cxn ang="0">
                  <a:pos x="114" y="175"/>
                </a:cxn>
                <a:cxn ang="0">
                  <a:pos x="66" y="143"/>
                </a:cxn>
                <a:cxn ang="0">
                  <a:pos x="18" y="127"/>
                </a:cxn>
                <a:cxn ang="0">
                  <a:pos x="2" y="103"/>
                </a:cxn>
                <a:cxn ang="0">
                  <a:pos x="26" y="87"/>
                </a:cxn>
              </a:cxnLst>
              <a:rect l="0" t="0" r="r" b="b"/>
              <a:pathLst>
                <a:path w="470" h="197">
                  <a:moveTo>
                    <a:pt x="26" y="87"/>
                  </a:moveTo>
                  <a:cubicBezTo>
                    <a:pt x="72" y="75"/>
                    <a:pt x="107" y="46"/>
                    <a:pt x="154" y="31"/>
                  </a:cubicBezTo>
                  <a:cubicBezTo>
                    <a:pt x="170" y="25"/>
                    <a:pt x="186" y="20"/>
                    <a:pt x="202" y="15"/>
                  </a:cubicBezTo>
                  <a:cubicBezTo>
                    <a:pt x="210" y="12"/>
                    <a:pt x="226" y="7"/>
                    <a:pt x="226" y="7"/>
                  </a:cubicBezTo>
                  <a:cubicBezTo>
                    <a:pt x="308" y="12"/>
                    <a:pt x="336" y="0"/>
                    <a:pt x="394" y="39"/>
                  </a:cubicBezTo>
                  <a:cubicBezTo>
                    <a:pt x="430" y="94"/>
                    <a:pt x="407" y="80"/>
                    <a:pt x="450" y="95"/>
                  </a:cubicBezTo>
                  <a:cubicBezTo>
                    <a:pt x="455" y="103"/>
                    <a:pt x="470" y="110"/>
                    <a:pt x="466" y="119"/>
                  </a:cubicBezTo>
                  <a:cubicBezTo>
                    <a:pt x="461" y="128"/>
                    <a:pt x="444" y="125"/>
                    <a:pt x="434" y="127"/>
                  </a:cubicBezTo>
                  <a:cubicBezTo>
                    <a:pt x="415" y="130"/>
                    <a:pt x="396" y="132"/>
                    <a:pt x="378" y="135"/>
                  </a:cubicBezTo>
                  <a:cubicBezTo>
                    <a:pt x="351" y="143"/>
                    <a:pt x="332" y="168"/>
                    <a:pt x="306" y="175"/>
                  </a:cubicBezTo>
                  <a:cubicBezTo>
                    <a:pt x="265" y="185"/>
                    <a:pt x="284" y="179"/>
                    <a:pt x="250" y="191"/>
                  </a:cubicBezTo>
                  <a:cubicBezTo>
                    <a:pt x="204" y="187"/>
                    <a:pt x="153" y="197"/>
                    <a:pt x="114" y="175"/>
                  </a:cubicBezTo>
                  <a:cubicBezTo>
                    <a:pt x="97" y="165"/>
                    <a:pt x="84" y="149"/>
                    <a:pt x="66" y="143"/>
                  </a:cubicBezTo>
                  <a:cubicBezTo>
                    <a:pt x="50" y="137"/>
                    <a:pt x="18" y="127"/>
                    <a:pt x="18" y="127"/>
                  </a:cubicBezTo>
                  <a:cubicBezTo>
                    <a:pt x="12" y="119"/>
                    <a:pt x="0" y="112"/>
                    <a:pt x="2" y="103"/>
                  </a:cubicBezTo>
                  <a:cubicBezTo>
                    <a:pt x="3" y="93"/>
                    <a:pt x="26" y="87"/>
                    <a:pt x="26" y="8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3" name="Oval 119"/>
            <p:cNvSpPr>
              <a:spLocks noChangeArrowheads="1"/>
            </p:cNvSpPr>
            <p:nvPr/>
          </p:nvSpPr>
          <p:spPr bwMode="auto">
            <a:xfrm>
              <a:off x="6790971" y="2847234"/>
              <a:ext cx="281063" cy="6708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4" name="Freeform 121" descr="Dotted diamond"/>
            <p:cNvSpPr>
              <a:spLocks/>
            </p:cNvSpPr>
            <p:nvPr/>
          </p:nvSpPr>
          <p:spPr bwMode="auto">
            <a:xfrm>
              <a:off x="6419420" y="2914314"/>
              <a:ext cx="825366" cy="231842"/>
            </a:xfrm>
            <a:custGeom>
              <a:avLst/>
              <a:gdLst/>
              <a:ahLst/>
              <a:cxnLst>
                <a:cxn ang="0">
                  <a:pos x="26" y="87"/>
                </a:cxn>
                <a:cxn ang="0">
                  <a:pos x="154" y="31"/>
                </a:cxn>
                <a:cxn ang="0">
                  <a:pos x="202" y="15"/>
                </a:cxn>
                <a:cxn ang="0">
                  <a:pos x="226" y="7"/>
                </a:cxn>
                <a:cxn ang="0">
                  <a:pos x="394" y="39"/>
                </a:cxn>
                <a:cxn ang="0">
                  <a:pos x="450" y="95"/>
                </a:cxn>
                <a:cxn ang="0">
                  <a:pos x="466" y="119"/>
                </a:cxn>
                <a:cxn ang="0">
                  <a:pos x="434" y="127"/>
                </a:cxn>
                <a:cxn ang="0">
                  <a:pos x="378" y="135"/>
                </a:cxn>
                <a:cxn ang="0">
                  <a:pos x="306" y="175"/>
                </a:cxn>
                <a:cxn ang="0">
                  <a:pos x="250" y="191"/>
                </a:cxn>
                <a:cxn ang="0">
                  <a:pos x="114" y="175"/>
                </a:cxn>
                <a:cxn ang="0">
                  <a:pos x="66" y="143"/>
                </a:cxn>
                <a:cxn ang="0">
                  <a:pos x="18" y="127"/>
                </a:cxn>
                <a:cxn ang="0">
                  <a:pos x="2" y="103"/>
                </a:cxn>
                <a:cxn ang="0">
                  <a:pos x="26" y="87"/>
                </a:cxn>
              </a:cxnLst>
              <a:rect l="0" t="0" r="r" b="b"/>
              <a:pathLst>
                <a:path w="470" h="197">
                  <a:moveTo>
                    <a:pt x="26" y="87"/>
                  </a:moveTo>
                  <a:cubicBezTo>
                    <a:pt x="72" y="75"/>
                    <a:pt x="107" y="46"/>
                    <a:pt x="154" y="31"/>
                  </a:cubicBezTo>
                  <a:cubicBezTo>
                    <a:pt x="170" y="25"/>
                    <a:pt x="186" y="20"/>
                    <a:pt x="202" y="15"/>
                  </a:cubicBezTo>
                  <a:cubicBezTo>
                    <a:pt x="210" y="12"/>
                    <a:pt x="226" y="7"/>
                    <a:pt x="226" y="7"/>
                  </a:cubicBezTo>
                  <a:cubicBezTo>
                    <a:pt x="308" y="12"/>
                    <a:pt x="336" y="0"/>
                    <a:pt x="394" y="39"/>
                  </a:cubicBezTo>
                  <a:cubicBezTo>
                    <a:pt x="430" y="94"/>
                    <a:pt x="407" y="80"/>
                    <a:pt x="450" y="95"/>
                  </a:cubicBezTo>
                  <a:cubicBezTo>
                    <a:pt x="455" y="103"/>
                    <a:pt x="470" y="110"/>
                    <a:pt x="466" y="119"/>
                  </a:cubicBezTo>
                  <a:cubicBezTo>
                    <a:pt x="461" y="128"/>
                    <a:pt x="444" y="125"/>
                    <a:pt x="434" y="127"/>
                  </a:cubicBezTo>
                  <a:cubicBezTo>
                    <a:pt x="415" y="130"/>
                    <a:pt x="396" y="132"/>
                    <a:pt x="378" y="135"/>
                  </a:cubicBezTo>
                  <a:cubicBezTo>
                    <a:pt x="351" y="143"/>
                    <a:pt x="332" y="168"/>
                    <a:pt x="306" y="175"/>
                  </a:cubicBezTo>
                  <a:cubicBezTo>
                    <a:pt x="265" y="185"/>
                    <a:pt x="284" y="179"/>
                    <a:pt x="250" y="191"/>
                  </a:cubicBezTo>
                  <a:cubicBezTo>
                    <a:pt x="204" y="187"/>
                    <a:pt x="153" y="197"/>
                    <a:pt x="114" y="175"/>
                  </a:cubicBezTo>
                  <a:cubicBezTo>
                    <a:pt x="97" y="165"/>
                    <a:pt x="84" y="149"/>
                    <a:pt x="66" y="143"/>
                  </a:cubicBezTo>
                  <a:cubicBezTo>
                    <a:pt x="50" y="137"/>
                    <a:pt x="18" y="127"/>
                    <a:pt x="18" y="127"/>
                  </a:cubicBezTo>
                  <a:cubicBezTo>
                    <a:pt x="12" y="119"/>
                    <a:pt x="0" y="112"/>
                    <a:pt x="2" y="103"/>
                  </a:cubicBezTo>
                  <a:cubicBezTo>
                    <a:pt x="3" y="93"/>
                    <a:pt x="26" y="87"/>
                    <a:pt x="26" y="8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5" name="Oval 122"/>
            <p:cNvSpPr>
              <a:spLocks noChangeArrowheads="1"/>
            </p:cNvSpPr>
            <p:nvPr/>
          </p:nvSpPr>
          <p:spPr bwMode="auto">
            <a:xfrm>
              <a:off x="6605881" y="3007287"/>
              <a:ext cx="281064" cy="6708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6" name="Freeform 123" descr="Dotted diamond"/>
            <p:cNvSpPr>
              <a:spLocks/>
            </p:cNvSpPr>
            <p:nvPr/>
          </p:nvSpPr>
          <p:spPr bwMode="auto">
            <a:xfrm>
              <a:off x="7032274" y="2831934"/>
              <a:ext cx="825366" cy="231842"/>
            </a:xfrm>
            <a:custGeom>
              <a:avLst/>
              <a:gdLst/>
              <a:ahLst/>
              <a:cxnLst>
                <a:cxn ang="0">
                  <a:pos x="26" y="87"/>
                </a:cxn>
                <a:cxn ang="0">
                  <a:pos x="154" y="31"/>
                </a:cxn>
                <a:cxn ang="0">
                  <a:pos x="202" y="15"/>
                </a:cxn>
                <a:cxn ang="0">
                  <a:pos x="226" y="7"/>
                </a:cxn>
                <a:cxn ang="0">
                  <a:pos x="394" y="39"/>
                </a:cxn>
                <a:cxn ang="0">
                  <a:pos x="450" y="95"/>
                </a:cxn>
                <a:cxn ang="0">
                  <a:pos x="466" y="119"/>
                </a:cxn>
                <a:cxn ang="0">
                  <a:pos x="434" y="127"/>
                </a:cxn>
                <a:cxn ang="0">
                  <a:pos x="378" y="135"/>
                </a:cxn>
                <a:cxn ang="0">
                  <a:pos x="306" y="175"/>
                </a:cxn>
                <a:cxn ang="0">
                  <a:pos x="250" y="191"/>
                </a:cxn>
                <a:cxn ang="0">
                  <a:pos x="114" y="175"/>
                </a:cxn>
                <a:cxn ang="0">
                  <a:pos x="66" y="143"/>
                </a:cxn>
                <a:cxn ang="0">
                  <a:pos x="18" y="127"/>
                </a:cxn>
                <a:cxn ang="0">
                  <a:pos x="2" y="103"/>
                </a:cxn>
                <a:cxn ang="0">
                  <a:pos x="26" y="87"/>
                </a:cxn>
              </a:cxnLst>
              <a:rect l="0" t="0" r="r" b="b"/>
              <a:pathLst>
                <a:path w="470" h="197">
                  <a:moveTo>
                    <a:pt x="26" y="87"/>
                  </a:moveTo>
                  <a:cubicBezTo>
                    <a:pt x="72" y="75"/>
                    <a:pt x="107" y="46"/>
                    <a:pt x="154" y="31"/>
                  </a:cubicBezTo>
                  <a:cubicBezTo>
                    <a:pt x="170" y="25"/>
                    <a:pt x="186" y="20"/>
                    <a:pt x="202" y="15"/>
                  </a:cubicBezTo>
                  <a:cubicBezTo>
                    <a:pt x="210" y="12"/>
                    <a:pt x="226" y="7"/>
                    <a:pt x="226" y="7"/>
                  </a:cubicBezTo>
                  <a:cubicBezTo>
                    <a:pt x="308" y="12"/>
                    <a:pt x="336" y="0"/>
                    <a:pt x="394" y="39"/>
                  </a:cubicBezTo>
                  <a:cubicBezTo>
                    <a:pt x="430" y="94"/>
                    <a:pt x="407" y="80"/>
                    <a:pt x="450" y="95"/>
                  </a:cubicBezTo>
                  <a:cubicBezTo>
                    <a:pt x="455" y="103"/>
                    <a:pt x="470" y="110"/>
                    <a:pt x="466" y="119"/>
                  </a:cubicBezTo>
                  <a:cubicBezTo>
                    <a:pt x="461" y="128"/>
                    <a:pt x="444" y="125"/>
                    <a:pt x="434" y="127"/>
                  </a:cubicBezTo>
                  <a:cubicBezTo>
                    <a:pt x="415" y="130"/>
                    <a:pt x="396" y="132"/>
                    <a:pt x="378" y="135"/>
                  </a:cubicBezTo>
                  <a:cubicBezTo>
                    <a:pt x="351" y="143"/>
                    <a:pt x="332" y="168"/>
                    <a:pt x="306" y="175"/>
                  </a:cubicBezTo>
                  <a:cubicBezTo>
                    <a:pt x="265" y="185"/>
                    <a:pt x="284" y="179"/>
                    <a:pt x="250" y="191"/>
                  </a:cubicBezTo>
                  <a:cubicBezTo>
                    <a:pt x="204" y="187"/>
                    <a:pt x="153" y="197"/>
                    <a:pt x="114" y="175"/>
                  </a:cubicBezTo>
                  <a:cubicBezTo>
                    <a:pt x="97" y="165"/>
                    <a:pt x="84" y="149"/>
                    <a:pt x="66" y="143"/>
                  </a:cubicBezTo>
                  <a:cubicBezTo>
                    <a:pt x="50" y="137"/>
                    <a:pt x="18" y="127"/>
                    <a:pt x="18" y="127"/>
                  </a:cubicBezTo>
                  <a:cubicBezTo>
                    <a:pt x="12" y="119"/>
                    <a:pt x="0" y="112"/>
                    <a:pt x="2" y="103"/>
                  </a:cubicBezTo>
                  <a:cubicBezTo>
                    <a:pt x="3" y="93"/>
                    <a:pt x="26" y="87"/>
                    <a:pt x="26" y="8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7" name="Oval 124"/>
            <p:cNvSpPr>
              <a:spLocks noChangeArrowheads="1"/>
            </p:cNvSpPr>
            <p:nvPr/>
          </p:nvSpPr>
          <p:spPr bwMode="auto">
            <a:xfrm>
              <a:off x="7313338" y="2922553"/>
              <a:ext cx="281063" cy="6708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8" name="Text Box 210"/>
          <p:cNvSpPr txBox="1">
            <a:spLocks noChangeArrowheads="1"/>
          </p:cNvSpPr>
          <p:nvPr/>
        </p:nvSpPr>
        <p:spPr bwMode="auto">
          <a:xfrm flipH="1">
            <a:off x="5640217" y="4999038"/>
            <a:ext cx="152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osteoblast</a:t>
            </a:r>
            <a:endParaRPr lang="en-US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9" name="Oval 298"/>
          <p:cNvSpPr/>
          <p:nvPr/>
        </p:nvSpPr>
        <p:spPr>
          <a:xfrm>
            <a:off x="7493000" y="4876801"/>
            <a:ext cx="1574800" cy="397933"/>
          </a:xfrm>
          <a:prstGeom prst="ellipse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1" name="Slide Number Placeholder 29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ABF822-2E31-4525-B184-BFE4D358CB1F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01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95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1000" fill="hold"/>
                                        <p:tgtEl>
                                          <p:spTgt spid="61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1000" fill="hold"/>
                                        <p:tgtEl>
                                          <p:spTgt spid="2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6" presetClass="emph" presetSubtype="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61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2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4 2.09577E-6 L 0.40816 -0.0020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" y="-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695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0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931 0.0155 L 5E-6 0.0164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781 -0.00277 L -2.5E-6 -1.66551E-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" y="1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695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695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931 0.0155 L 5E-6 0.01643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695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" y="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781 -0.00277 L -2.5E-6 -1.66551E-6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6955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1000"/>
                                        <p:tgtEl>
                                          <p:spTgt spid="695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6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11111E-6 L -0.05729 0.20255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101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0.01643 L 0.04653 0.2004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92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26 -0.2081 L -0.00017 0.02153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" y="115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48 -0.23704 L -0.01285 0.0062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122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11111E-6 L -0.05729 0.20255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6955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101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0.01643 L 0.04653 0.20046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695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695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695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5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95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695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1000" fill="hold"/>
                                        <p:tgtEl>
                                          <p:spTgt spid="2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6" presetClass="emph" presetSubtype="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1000" fill="hold"/>
                                        <p:tgtEl>
                                          <p:spTgt spid="2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0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49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-0.12673 0.21111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000"/>
                            </p:stCondLst>
                            <p:childTnLst>
                              <p:par>
                                <p:cTn id="175" presetID="6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8000"/>
                            </p:stCondLst>
                            <p:childTnLst>
                              <p:par>
                                <p:cTn id="1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18 -0.16296 L 5.55556E-7 1.85185E-6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413 -0.19028 L -4.72222E-6 3.7037E-7 " pathEditMode="relative" rAng="0" ptsTypes="AA">
                                      <p:cBhvr>
                                        <p:cTn id="2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" y="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000"/>
                            </p:stCondLst>
                            <p:childTnLst>
                              <p:par>
                                <p:cTn id="2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0"/>
                            </p:stCondLst>
                            <p:childTnLst>
                              <p:par>
                                <p:cTn id="2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6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3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6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9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2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5350" grpId="0" animBg="1"/>
      <p:bldP spid="284" grpId="0" animBg="1"/>
      <p:bldP spid="285" grpId="0" animBg="1"/>
      <p:bldP spid="6147" grpId="0"/>
      <p:bldP spid="6153" grpId="0"/>
      <p:bldP spid="6148" grpId="0"/>
      <p:bldP spid="6148" grpId="1"/>
      <p:bldP spid="6148" grpId="2"/>
      <p:bldP spid="695327" grpId="0" animBg="1"/>
      <p:bldP spid="6167" grpId="0"/>
      <p:bldP spid="6348" grpId="0"/>
      <p:bldP spid="695401" grpId="0" animBg="1"/>
      <p:bldP spid="695403" grpId="0" animBg="1"/>
      <p:bldP spid="6189" grpId="0"/>
      <p:bldP spid="6262" grpId="0"/>
      <p:bldP spid="6261" grpId="0"/>
      <p:bldP spid="282" grpId="0"/>
      <p:bldP spid="269" grpId="0"/>
      <p:bldP spid="270" grpId="0"/>
      <p:bldP spid="270" grpId="1"/>
      <p:bldP spid="271" grpId="0"/>
      <p:bldP spid="271" grpId="1"/>
      <p:bldP spid="695326" grpId="0" animBg="1"/>
      <p:bldP spid="6205" grpId="0"/>
      <p:bldP spid="287" grpId="0" animBg="1"/>
      <p:bldP spid="289" grpId="0" animBg="1"/>
      <p:bldP spid="290" grpId="0"/>
      <p:bldP spid="290" grpId="1"/>
      <p:bldP spid="290" grpId="2"/>
      <p:bldP spid="290" grpId="3"/>
      <p:bldP spid="290" grpId="4"/>
      <p:bldP spid="265" grpId="0" animBg="1"/>
      <p:bldP spid="265" grpId="1" animBg="1"/>
      <p:bldP spid="266" grpId="0"/>
      <p:bldP spid="267" grpId="0"/>
      <p:bldP spid="268" grpId="0"/>
      <p:bldP spid="272" grpId="0" animBg="1"/>
      <p:bldP spid="273" grpId="0"/>
      <p:bldP spid="6166" grpId="0"/>
      <p:bldP spid="2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1923245" y="1371600"/>
          <a:ext cx="8039100" cy="469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685800"/>
          </a:xfrm>
        </p:spPr>
        <p:txBody>
          <a:bodyPr>
            <a:noAutofit/>
          </a:bodyPr>
          <a:lstStyle/>
          <a:p>
            <a:r>
              <a:rPr lang="en-US" sz="3600" dirty="0" err="1">
                <a:latin typeface="+mn-lt"/>
              </a:rPr>
              <a:t>Chemotaxis</a:t>
            </a:r>
            <a:endParaRPr lang="en-US" sz="36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BF822-2E31-4525-B184-BFE4D358CB1F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34780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PDGF most potent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chemotactic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 agent for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mesenchymal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 cells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91400" y="5999613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Fielder, 2002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6339421" y="2468699"/>
            <a:ext cx="2195160" cy="1798082"/>
          </a:xfrm>
          <a:prstGeom prst="straightConnector1">
            <a:avLst/>
          </a:prstGeom>
          <a:ln w="762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67076" y="3030285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5X difference</a:t>
            </a:r>
          </a:p>
        </p:txBody>
      </p:sp>
    </p:spTree>
    <p:extLst>
      <p:ext uri="{BB962C8B-B14F-4D97-AF65-F5344CB8AC3E}">
        <p14:creationId xmlns:p14="http://schemas.microsoft.com/office/powerpoint/2010/main" val="619388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878286" y="6566961"/>
            <a:ext cx="72198" cy="2106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310" name="Unpolarized cells switch directions while polarized cells do U-turns when gradients are reversed.mp4" descr="Unpolarized cells switch directions while polarized cells do U-turns when gradients are reversed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8562" y="716033"/>
            <a:ext cx="6224588" cy="5574258"/>
          </a:xfrm>
          <a:prstGeom prst="rect">
            <a:avLst/>
          </a:prstGeom>
          <a:ln w="3175">
            <a:miter lim="400000"/>
          </a:ln>
        </p:spPr>
      </p:pic>
      <p:sp>
        <p:nvSpPr>
          <p:cNvPr id="311" name="Rectangle 5"/>
          <p:cNvSpPr txBox="1"/>
          <p:nvPr/>
        </p:nvSpPr>
        <p:spPr>
          <a:xfrm>
            <a:off x="333511" y="1585304"/>
            <a:ext cx="4631894" cy="389850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365759" indent="-365759" algn="l" defTabSz="914400">
              <a:spcBef>
                <a:spcPts val="2400"/>
              </a:spcBef>
              <a:buClr>
                <a:srgbClr val="AE1E55"/>
              </a:buClr>
              <a:buSzPct val="100000"/>
              <a:buChar char=""/>
              <a:defRPr sz="24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/>
              <a:t>rhPDGF</a:t>
            </a:r>
            <a:r>
              <a:rPr lang="en-US" dirty="0"/>
              <a:t> “cell homing” action</a:t>
            </a:r>
          </a:p>
          <a:p>
            <a:pPr marL="742950" lvl="1" indent="-285750" algn="l" defTabSz="914400">
              <a:spcBef>
                <a:spcPts val="400"/>
              </a:spcBef>
              <a:buClr>
                <a:srgbClr val="AE1E55"/>
              </a:buClr>
              <a:buSzPct val="100000"/>
              <a:buFont typeface="Arial"/>
              <a:buChar char="–"/>
              <a:defRPr sz="2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PDGF is released at sites of injury causing healing cells to move to the wound</a:t>
            </a:r>
          </a:p>
          <a:p>
            <a:pPr marL="365759" indent="-365759" algn="l" defTabSz="914400">
              <a:spcBef>
                <a:spcPts val="2400"/>
              </a:spcBef>
              <a:buClr>
                <a:srgbClr val="AE1E55"/>
              </a:buClr>
              <a:buSzPct val="100000"/>
              <a:buChar char=""/>
              <a:defRPr sz="24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dirty="0"/>
          </a:p>
          <a:p>
            <a:pPr marL="365759" indent="-365759" algn="l" defTabSz="914400">
              <a:spcBef>
                <a:spcPts val="2400"/>
              </a:spcBef>
              <a:buClr>
                <a:srgbClr val="AE1E55"/>
              </a:buClr>
              <a:buSzPct val="100000"/>
              <a:buChar char=""/>
              <a:defRPr sz="24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/>
              <a:t>rh</a:t>
            </a:r>
            <a:r>
              <a:rPr dirty="0" err="1"/>
              <a:t>PDGF</a:t>
            </a:r>
            <a:r>
              <a:rPr dirty="0"/>
              <a:t> </a:t>
            </a:r>
            <a:r>
              <a:rPr lang="en-US" dirty="0"/>
              <a:t>then </a:t>
            </a:r>
            <a:r>
              <a:rPr dirty="0"/>
              <a:t>stimulates </a:t>
            </a:r>
            <a:r>
              <a:rPr lang="en-US" dirty="0"/>
              <a:t>proliferation of </a:t>
            </a:r>
            <a:r>
              <a:rPr dirty="0"/>
              <a:t>new cells</a:t>
            </a:r>
            <a:r>
              <a:rPr lang="en-US" dirty="0"/>
              <a:t>, growth of blood vessels, </a:t>
            </a:r>
            <a:r>
              <a:rPr dirty="0"/>
              <a:t>and </a:t>
            </a:r>
            <a:r>
              <a:rPr lang="en-US" dirty="0"/>
              <a:t>ultimately </a:t>
            </a:r>
            <a:r>
              <a:rPr dirty="0"/>
              <a:t>tissue</a:t>
            </a:r>
            <a:r>
              <a:rPr lang="en-US" dirty="0"/>
              <a:t> regeneration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8" fill="hold"/>
                                        <p:tgtEl>
                                          <p:spTgt spid="3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sz="3600" dirty="0" err="1">
                <a:latin typeface="+mn-lt"/>
              </a:rPr>
              <a:t>Mitogenesis</a:t>
            </a:r>
            <a:endParaRPr lang="en-US" sz="3600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ABF822-2E31-4525-B184-BFE4D358CB1F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3" name="Chart 2"/>
          <p:cNvGraphicFramePr/>
          <p:nvPr/>
        </p:nvGraphicFramePr>
        <p:xfrm>
          <a:off x="2240281" y="1164564"/>
          <a:ext cx="7437064" cy="4824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0" y="6273226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alibri"/>
                <a:cs typeface="Tahoma" pitchFamily="34" charset="0"/>
              </a:rPr>
              <a:t>PDGF is a potent </a:t>
            </a:r>
            <a:r>
              <a:rPr lang="en-US" sz="3200" b="1" dirty="0" err="1">
                <a:solidFill>
                  <a:prstClr val="black"/>
                </a:solidFill>
                <a:latin typeface="Calibri"/>
                <a:cs typeface="Tahoma" pitchFamily="34" charset="0"/>
              </a:rPr>
              <a:t>mitogen</a:t>
            </a:r>
            <a:r>
              <a:rPr lang="en-US" sz="3200" b="1" dirty="0">
                <a:solidFill>
                  <a:prstClr val="black"/>
                </a:solidFill>
                <a:latin typeface="Calibri"/>
                <a:cs typeface="Tahoma" pitchFamily="34" charset="0"/>
              </a:rPr>
              <a:t> for MSCs and </a:t>
            </a:r>
            <a:r>
              <a:rPr lang="en-US" sz="3200" b="1" dirty="0" err="1">
                <a:solidFill>
                  <a:prstClr val="black"/>
                </a:solidFill>
                <a:latin typeface="Calibri"/>
                <a:cs typeface="Tahoma" pitchFamily="34" charset="0"/>
              </a:rPr>
              <a:t>osteoblasts</a:t>
            </a:r>
            <a:endParaRPr lang="en-US" sz="3200" b="1" dirty="0">
              <a:solidFill>
                <a:prstClr val="black"/>
              </a:solidFill>
              <a:latin typeface="Calibri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91400" y="5935621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Wildemann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, 2007</a:t>
            </a:r>
          </a:p>
        </p:txBody>
      </p:sp>
    </p:spTree>
    <p:extLst>
      <p:ext uri="{BB962C8B-B14F-4D97-AF65-F5344CB8AC3E}">
        <p14:creationId xmlns:p14="http://schemas.microsoft.com/office/powerpoint/2010/main" val="381962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5718" tIns="35718" rIns="35718" bIns="35718" numCol="1" spcCol="38100" rtlCol="0" anchor="ctr">
        <a:spAutoFit/>
      </a:bodyPr>
      <a:lstStyle>
        <a:defPPr marL="0" marR="0" indent="0" algn="ctr" defTabSz="41076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5718" tIns="35718" rIns="35718" bIns="35718" numCol="1" spcCol="38100" rtlCol="0" anchor="ctr">
        <a:spAutoFit/>
      </a:bodyPr>
      <a:lstStyle>
        <a:defPPr marL="0" marR="0" indent="0" algn="ctr" defTabSz="41076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anel 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5718" tIns="35718" rIns="35718" bIns="35718" numCol="1" spcCol="38100" rtlCol="0" anchor="ctr">
        <a:spAutoFit/>
      </a:bodyPr>
      <a:lstStyle>
        <a:defPPr marL="0" marR="0" indent="0" algn="ctr" defTabSz="41076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5718" tIns="35718" rIns="35718" bIns="35718" numCol="1" spcCol="38100" rtlCol="0" anchor="ctr">
        <a:spAutoFit/>
      </a:bodyPr>
      <a:lstStyle>
        <a:defPPr marL="0" marR="0" indent="0" algn="ctr" defTabSz="41076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10915</TotalTime>
  <Words>2397</Words>
  <Application>Microsoft Office PowerPoint</Application>
  <PresentationFormat>Widescreen</PresentationFormat>
  <Paragraphs>565</Paragraphs>
  <Slides>40</Slides>
  <Notes>18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7" baseType="lpstr">
      <vt:lpstr>Arial</vt:lpstr>
      <vt:lpstr>Arial Narrow</vt:lpstr>
      <vt:lpstr>Calibri</vt:lpstr>
      <vt:lpstr>Helvetica</vt:lpstr>
      <vt:lpstr>Helvetica Light</vt:lpstr>
      <vt:lpstr>Helvetica Neue</vt:lpstr>
      <vt:lpstr>Helvetica Neue Light</vt:lpstr>
      <vt:lpstr>Helvetica Neue Medium</vt:lpstr>
      <vt:lpstr>Lucida Sans Unicode</vt:lpstr>
      <vt:lpstr>Proxima Nova Extrabold</vt:lpstr>
      <vt:lpstr>Proxima Nova Light</vt:lpstr>
      <vt:lpstr>Times New Roman</vt:lpstr>
      <vt:lpstr>Wingdings</vt:lpstr>
      <vt:lpstr>White</vt:lpstr>
      <vt:lpstr>Panel Theme1</vt:lpstr>
      <vt:lpstr>4_Default Design</vt:lpstr>
      <vt:lpstr>Presentation</vt:lpstr>
      <vt:lpstr>PowerPoint Presentation</vt:lpstr>
      <vt:lpstr>PowerPoint Presentation</vt:lpstr>
      <vt:lpstr>PowerPoint Presentation</vt:lpstr>
      <vt:lpstr>Why choose PDGF-BB isoform?</vt:lpstr>
      <vt:lpstr>PowerPoint Presentation</vt:lpstr>
      <vt:lpstr>PowerPoint Presentation</vt:lpstr>
      <vt:lpstr>Chemotaxis</vt:lpstr>
      <vt:lpstr>PowerPoint Presentation</vt:lpstr>
      <vt:lpstr>Mitogenesis</vt:lpstr>
      <vt:lpstr>PowerPoint Presentation</vt:lpstr>
      <vt:lpstr>PowerPoint Presentation</vt:lpstr>
      <vt:lpstr>Angiogenic effects</vt:lpstr>
      <vt:lpstr>Pharmacokinetcs: 50% of the 125I-rhPDGF-BB in Augment is released within the first 30 minutes</vt:lpstr>
      <vt:lpstr>Pharmacokinetics: 125I-labeled rhPDGF-BB is cleared rapidly from circulation</vt:lpstr>
      <vt:lpstr>rhPDGF-BB is distributed and eliminated by the normal secretory routes </vt:lpstr>
      <vt:lpstr>A comprehensive battery of safety studies: No adverse findings</vt:lpstr>
      <vt:lpstr>PowerPoint Presentation</vt:lpstr>
      <vt:lpstr>Preclinical studies – Efficacy</vt:lpstr>
      <vt:lpstr>Fracture healing in geriatric-osteoporotic rats</vt:lpstr>
      <vt:lpstr>rhPDGF-BB accelerates fracture healing in geriatric osteoporotic rats</vt:lpstr>
      <vt:lpstr>The mechanical strength of Augment-treated limbs is similar to contralateral normal limbs</vt:lpstr>
      <vt:lpstr>Augment accelerates fracture healing in geriatric-osteoporotic rats</vt:lpstr>
      <vt:lpstr>Fracture healing of the femur in a diabetic rat model</vt:lpstr>
      <vt:lpstr>rhPDGF-BB treatment enhances  fracture healing in diabetic rats</vt:lpstr>
      <vt:lpstr>Augment enhances fracture repair in diabetic rats</vt:lpstr>
      <vt:lpstr>PowerPoint Presentation</vt:lpstr>
      <vt:lpstr>Patients with non-unions have decreased levels of PDGF and VEGF at the fusion site</vt:lpstr>
      <vt:lpstr>rhPDGF-BB accelerates the consolidation  of the distraction callus</vt:lpstr>
      <vt:lpstr>rhPDGF-BB promotes the consolidation of the distraction callus </vt:lpstr>
      <vt:lpstr>PowerPoint Presentation</vt:lpstr>
      <vt:lpstr>rhPDGF-BB increases the number and extent of fused joints </vt:lpstr>
      <vt:lpstr>Enhances Joint Fusion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Take-Home Messages: rhPDGF-BB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Priscilla Prior</dc:creator>
  <cp:lastModifiedBy>Helen Newman</cp:lastModifiedBy>
  <cp:revision>80</cp:revision>
  <cp:lastPrinted>2020-07-26T23:35:38Z</cp:lastPrinted>
  <dcterms:modified xsi:type="dcterms:W3CDTF">2021-08-19T00:39:18Z</dcterms:modified>
</cp:coreProperties>
</file>